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43"/>
  </p:notesMasterIdLst>
  <p:sldIdLst>
    <p:sldId id="271" r:id="rId2"/>
    <p:sldId id="303" r:id="rId3"/>
    <p:sldId id="304" r:id="rId4"/>
    <p:sldId id="305" r:id="rId5"/>
    <p:sldId id="306" r:id="rId6"/>
    <p:sldId id="333" r:id="rId7"/>
    <p:sldId id="334" r:id="rId8"/>
    <p:sldId id="346" r:id="rId9"/>
    <p:sldId id="347" r:id="rId10"/>
    <p:sldId id="312" r:id="rId11"/>
    <p:sldId id="335" r:id="rId12"/>
    <p:sldId id="257" r:id="rId13"/>
    <p:sldId id="258" r:id="rId14"/>
    <p:sldId id="327" r:id="rId15"/>
    <p:sldId id="295" r:id="rId16"/>
    <p:sldId id="281" r:id="rId17"/>
    <p:sldId id="326" r:id="rId18"/>
    <p:sldId id="354" r:id="rId19"/>
    <p:sldId id="355" r:id="rId20"/>
    <p:sldId id="356" r:id="rId21"/>
    <p:sldId id="357" r:id="rId22"/>
    <p:sldId id="348" r:id="rId23"/>
    <p:sldId id="349" r:id="rId24"/>
    <p:sldId id="350" r:id="rId25"/>
    <p:sldId id="351" r:id="rId26"/>
    <p:sldId id="352" r:id="rId27"/>
    <p:sldId id="353" r:id="rId28"/>
    <p:sldId id="345" r:id="rId29"/>
    <p:sldId id="358" r:id="rId30"/>
    <p:sldId id="278" r:id="rId31"/>
    <p:sldId id="330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98C840"/>
    <a:srgbClr val="A2CE42"/>
    <a:srgbClr val="0000FF"/>
    <a:srgbClr val="4040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5699" autoAdjust="0"/>
  </p:normalViewPr>
  <p:slideViewPr>
    <p:cSldViewPr snapToGrid="0" snapToObjects="1">
      <p:cViewPr varScale="1">
        <p:scale>
          <a:sx n="70" d="100"/>
          <a:sy n="70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09A23728-2467-4D07-A2B7-1E413BE0477E}" type="datetimeFigureOut">
              <a:rPr lang="en-GB"/>
              <a:pPr>
                <a:defRPr/>
              </a:pPr>
              <a:t>09/09/2016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77C91172-357D-404D-9C66-D649EE8283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15636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School meals are a big opportunity for positive change.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09045-81BF-47BA-98FA-05BF579DAC9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Do kuchyně nakupují suroviny od místních farmářů, pekařů a řezníků.</a:t>
            </a:r>
            <a:r>
              <a:rPr lang="cs-CZ" sz="1200" dirty="0" smtClean="0">
                <a:latin typeface="Museo 700" pitchFamily="50" charset="-18"/>
              </a:rPr>
              <a:t> </a:t>
            </a:r>
            <a:endParaRPr lang="cs-CZ" sz="1200" b="1" dirty="0" smtClean="0">
              <a:latin typeface="Museo 700" pitchFamily="50" charset="-18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553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V jídelně poskytují chutné a zdravé pokrmy připravené z čerstvých sezónních surovin</a:t>
            </a:r>
            <a:r>
              <a:rPr lang="cs-CZ" sz="1200" dirty="0" smtClean="0">
                <a:latin typeface="Museo 700" pitchFamily="50" charset="-18"/>
              </a:rPr>
              <a:t>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93605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V jídelně Skutečně zdravé školy je oběd radostnou, společenskou událostí v příjemné a klidné atmosféře.</a:t>
            </a:r>
            <a:r>
              <a:rPr lang="cs-CZ" sz="1200" dirty="0" smtClean="0">
                <a:latin typeface="Museo 700" pitchFamily="50" charset="-18"/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44792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Integrují téma jídlo a zdravá výživa do školního vzdělávacího programu.</a:t>
            </a:r>
            <a:r>
              <a:rPr lang="cs-CZ" sz="1200" dirty="0" smtClean="0">
                <a:latin typeface="Museo 700" pitchFamily="50" charset="-18"/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53019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Pomáhají dětem získat představu o tom, odkud potraviny pochází a porozumět vztahům mezi jídlem, které jí, a světem, ve kterém žijí. </a:t>
            </a:r>
            <a:r>
              <a:rPr lang="cs-CZ" sz="1100" b="1" dirty="0" smtClean="0">
                <a:latin typeface="Museo 700" pitchFamily="50" charset="-18"/>
              </a:rPr>
              <a:t/>
            </a:r>
            <a:br>
              <a:rPr lang="cs-CZ" sz="1100" b="1" dirty="0" smtClean="0">
                <a:latin typeface="Museo 700" pitchFamily="50" charset="-18"/>
              </a:rPr>
            </a:br>
            <a:endParaRPr lang="cs-CZ" sz="1100" b="1" dirty="0" smtClean="0">
              <a:latin typeface="Museo 700" pitchFamily="50" charset="-18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76291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Organizují pro žáky výlety na místní farmy.</a:t>
            </a:r>
            <a:r>
              <a:rPr lang="cs-CZ" sz="1200" dirty="0" smtClean="0">
                <a:latin typeface="Museo 700" pitchFamily="50" charset="-18"/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36028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Pěstují na školní zahradě ovoce a zeleninu, kterou používají v hodinách vaření.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45930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Nabízí pro žáky hodiny vaření.</a:t>
            </a:r>
            <a:r>
              <a:rPr lang="cs-CZ" sz="1200" dirty="0" smtClean="0">
                <a:latin typeface="Museo 700" pitchFamily="50" charset="-18"/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12616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latin typeface="Museo 700" pitchFamily="50" charset="-18"/>
              </a:rPr>
              <a:t>Děti si ze školy odnášejí znalosti, které jim v dospělosti umožní výběr zdraví prospěšných potravin a schopnost sami si připravit chutný a zdravý pokrm.</a:t>
            </a:r>
            <a:r>
              <a:rPr lang="cs-CZ" sz="1200" dirty="0" smtClean="0">
                <a:latin typeface="Museo 700" pitchFamily="50" charset="-18"/>
              </a:rPr>
              <a:t> </a:t>
            </a:r>
            <a:endParaRPr lang="cs-CZ" sz="1200" b="1" dirty="0" smtClean="0">
              <a:latin typeface="Museo 700" pitchFamily="50" charset="-18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57233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smtClean="0">
                <a:solidFill>
                  <a:srgbClr val="739C32"/>
                </a:solidFill>
                <a:latin typeface="Museo 700" pitchFamily="50" charset="-18"/>
              </a:rPr>
              <a:t>Pomůcky, návody, rady a informace, které potřebujete k naplnění programu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25779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David Binkle, the food service director at Los Angeles Unified, says that, “School is the biggest restaurant chain in every city and every town. Only nobody knows it.”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0CA8A-F671-4781-B5E9-5B12F4F92CA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cs-CZ" sz="3200" b="1" dirty="0" smtClean="0">
                <a:solidFill>
                  <a:srgbClr val="FF0000"/>
                </a:solidFill>
                <a:latin typeface="Museo 700" pitchFamily="50" charset="-18"/>
              </a:rPr>
              <a:t>Pro vedení školy</a:t>
            </a:r>
          </a:p>
          <a:p>
            <a:pPr marL="742950" lvl="1" indent="-285750">
              <a:buFontTx/>
              <a:buChar char="•"/>
            </a:pPr>
            <a:r>
              <a:rPr lang="cs-CZ" sz="2800" dirty="0" smtClean="0">
                <a:latin typeface="Museo 700" pitchFamily="50" charset="-18"/>
              </a:rPr>
              <a:t> Zlepšuje kvalitu školního stravování, což zvýší atraktivitu školy mezi rodiči.</a:t>
            </a:r>
          </a:p>
          <a:p>
            <a:pPr marL="742950" lvl="1" indent="-285750">
              <a:buFontTx/>
              <a:buChar char="•"/>
            </a:pPr>
            <a:r>
              <a:rPr lang="cs-CZ" sz="2800" dirty="0" smtClean="0">
                <a:latin typeface="Museo 700" pitchFamily="50" charset="-18"/>
              </a:rPr>
              <a:t> Obohacuje školní vzdělávacího programu o nové vzdělávací a výchovné prvky a projektovou výuku – naplnění RVP</a:t>
            </a:r>
          </a:p>
          <a:p>
            <a:pPr marL="742950" lvl="1" indent="-285750">
              <a:buFontTx/>
              <a:buChar char="•"/>
            </a:pPr>
            <a:r>
              <a:rPr lang="cs-CZ" sz="2800" dirty="0" smtClean="0">
                <a:latin typeface="Museo 700" pitchFamily="50" charset="-18"/>
              </a:rPr>
              <a:t> Zvýšení atraktivity školy = více žáků = více peněz do rozpočtu školy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43376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1" dirty="0" smtClean="0">
                <a:latin typeface="Museo 700" pitchFamily="50" charset="-18"/>
              </a:rPr>
              <a:t>Pro pedagogy - Vytváří příležitosti a možnosti pro využití prožitkových a projektových forem učení a obohacení výuky o nové, dosud nezpracované, téma – jídlo.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03862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cs-CZ" sz="1400" b="1" dirty="0" smtClean="0">
                <a:solidFill>
                  <a:srgbClr val="FF0000"/>
                </a:solidFill>
                <a:latin typeface="Museo 700" pitchFamily="50" charset="-18"/>
              </a:rPr>
              <a:t>Pro rodiče: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200" dirty="0" smtClean="0">
                <a:latin typeface="Museo 700" pitchFamily="50" charset="-18"/>
              </a:rPr>
              <a:t>Komplexně řeší školní stravování, přináší kvalitativní skok k lepšímu.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200" dirty="0" smtClean="0">
                <a:latin typeface="Museo 700" pitchFamily="50" charset="-18"/>
              </a:rPr>
              <a:t>Zlepšuje zdraví dětí a tím i výsledky ve škole a v chování.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200" dirty="0" smtClean="0">
                <a:latin typeface="Museo 700" pitchFamily="50" charset="-18"/>
              </a:rPr>
              <a:t>Pomáhá tvořit budoucí uvědomělé spotřebitele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200" dirty="0" smtClean="0">
                <a:latin typeface="Museo 700" pitchFamily="50" charset="-18"/>
              </a:rPr>
              <a:t>Rozvíjí praktické dovednosti a teoretické znalosti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70932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cs-CZ" sz="3200" b="1" dirty="0" smtClean="0">
                <a:solidFill>
                  <a:srgbClr val="FF0000"/>
                </a:solidFill>
                <a:latin typeface="Museo 700" pitchFamily="50" charset="-18"/>
              </a:rPr>
              <a:t>Pro pracovníky školní jídelny: </a:t>
            </a:r>
          </a:p>
          <a:p>
            <a:pPr marL="742950" lvl="1" indent="-285750">
              <a:buFontTx/>
              <a:buChar char="•"/>
            </a:pPr>
            <a:r>
              <a:rPr lang="cs-CZ" sz="3200" dirty="0" smtClean="0">
                <a:latin typeface="Museo 700" pitchFamily="50" charset="-18"/>
              </a:rPr>
              <a:t> Zvyšuje prestiž pracovníků školní kuchyně – může získat další zákazníky mimo školu, hledající kvalitní stravování.</a:t>
            </a:r>
          </a:p>
          <a:p>
            <a:pPr marL="742950" lvl="1" indent="-285750">
              <a:buFontTx/>
              <a:buChar char="•"/>
            </a:pPr>
            <a:r>
              <a:rPr lang="cs-CZ" sz="3200" dirty="0" smtClean="0">
                <a:latin typeface="Museo 700" pitchFamily="50" charset="-18"/>
              </a:rPr>
              <a:t> Možnost prohlubování kvalifikace pracovníků školní jídelny.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0264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cs-CZ" sz="3600" b="1" dirty="0" smtClean="0">
                <a:solidFill>
                  <a:srgbClr val="FF0000"/>
                </a:solidFill>
                <a:latin typeface="Museo 700" pitchFamily="50" charset="-18"/>
              </a:rPr>
              <a:t>Pro zřizovatele školy: </a:t>
            </a:r>
          </a:p>
          <a:p>
            <a:pPr marL="742950" lvl="1" indent="-285750">
              <a:buFontTx/>
              <a:buChar char="•"/>
            </a:pPr>
            <a:r>
              <a:rPr lang="cs-CZ" sz="3600" dirty="0" smtClean="0">
                <a:latin typeface="Museo 700" pitchFamily="50" charset="-18"/>
              </a:rPr>
              <a:t> Získání prestiže: „Zřizujeme Skutečně zdravou školu, kterou zajímá, co a jak děti jedí.“</a:t>
            </a:r>
          </a:p>
          <a:p>
            <a:pPr marL="742950" lvl="1" indent="-285750">
              <a:buFontTx/>
              <a:buChar char="•"/>
            </a:pPr>
            <a:r>
              <a:rPr lang="cs-CZ" sz="3600" dirty="0" smtClean="0">
                <a:latin typeface="Museo 700" pitchFamily="50" charset="-18"/>
              </a:rPr>
              <a:t> Zdravá škola = zdravé děti, zdraví žáci = zdravá generace = zdravé město v budoucnosti se zdravými občany!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56656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cs-CZ" sz="1600" b="1" dirty="0" smtClean="0">
                <a:solidFill>
                  <a:srgbClr val="7EB02D"/>
                </a:solidFill>
                <a:latin typeface="Museo 700" pitchFamily="50" charset="-18"/>
              </a:rPr>
              <a:t>Jak mohou zřizovatelé školy zavedení programu podpořit?  </a:t>
            </a:r>
            <a:endParaRPr lang="cs-CZ" sz="1200" b="1" dirty="0" smtClean="0">
              <a:solidFill>
                <a:srgbClr val="7EB02D"/>
              </a:solidFill>
              <a:latin typeface="Museo 700" pitchFamily="50" charset="-18"/>
            </a:endParaRPr>
          </a:p>
          <a:p>
            <a:pPr marL="342900" indent="-342900">
              <a:buFontTx/>
              <a:buChar char="-"/>
            </a:pPr>
            <a:r>
              <a:rPr lang="cs-CZ" sz="1200" dirty="0" smtClean="0">
                <a:latin typeface="Museo 700" pitchFamily="50" charset="-18"/>
              </a:rPr>
              <a:t>Vyzvat ředitele škol a vedoucí školních jídelen k prostudování nabídky programu</a:t>
            </a:r>
          </a:p>
          <a:p>
            <a:pPr marL="342900" indent="-342900">
              <a:buFontTx/>
              <a:buChar char="-"/>
            </a:pPr>
            <a:r>
              <a:rPr lang="cs-CZ" sz="1200" dirty="0" smtClean="0">
                <a:latin typeface="Museo 700" pitchFamily="50" charset="-18"/>
              </a:rPr>
              <a:t>Zajistit pro školy, které se do programu zapojí, sérii podpůrných motivačních seminářů a workshopů s lektory Skutečně zdravé školy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2A1C3-25DF-4C6C-A251-375CBC3E0CE9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1716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What do the numbers look like?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22637-9980-42B0-ABD5-FA47943E911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The USDA estimates about 13 million breakfasts were daily in 2013, or about 2.2 billion a year.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/>
              <a:t>About 31 million lunches were served daily in 2013, or 5.2 billion a year.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/>
              <a:t>And that’s just breakfast and lunch. It doesn’t count the snacks or supper.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/>
              <a:t>[</a:t>
            </a:r>
            <a:r>
              <a:rPr lang="en-US" b="1"/>
              <a:t>NOTE TO PRESENTER: </a:t>
            </a:r>
            <a:r>
              <a:rPr lang="en-US"/>
              <a:t>Consider adding a slide after this one that shows YOUR district’s daily and monthly meals.]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705B11-7D9F-4CF9-A9C3-4F3295B2550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rgbClr val="EDA221"/>
                </a:solidFill>
                <a:latin typeface="Helvetica" pitchFamily="34" charset="0"/>
                <a:cs typeface="Helvetica" pitchFamily="34" charset="0"/>
              </a:rPr>
              <a:t>And freshly prepared, healthy school meals are part of the strategy that helps districts succeed.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8EEBA8-531F-4732-85D4-58AB20CE122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Why does this matter?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5" name="Slide Number Placeholder 3"/>
          <p:cNvSpPr txBox="1">
            <a:spLocks noGrp="1"/>
          </p:cNvSpPr>
          <p:nvPr/>
        </p:nvSpPr>
        <p:spPr bwMode="auto">
          <a:xfrm>
            <a:off x="3885420" y="8684144"/>
            <a:ext cx="2971517" cy="4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defTabSz="495300"/>
            <a:fld id="{CD9B92F8-1F37-4AEE-A8C2-A5E57F69E50A}" type="slidenum">
              <a:rPr lang="en-US" sz="1300">
                <a:latin typeface="Calibri" pitchFamily="34" charset="0"/>
              </a:rPr>
              <a:pPr algn="r" defTabSz="495300"/>
              <a:t>7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School meals are especially important for some students.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D8120-3AA3-48D2-9D0E-FBE2F1BC292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rgbClr val="EDA121"/>
                </a:solidFill>
                <a:latin typeface="Helvetica" pitchFamily="34" charset="0"/>
                <a:cs typeface="Helvetica" pitchFamily="34" charset="0"/>
              </a:rPr>
              <a:t>Working collectively, schools can help create enough demand to support sustainable regional agriculture... </a:t>
            </a:r>
            <a:endParaRPr lang="en-US" i="1">
              <a:solidFill>
                <a:srgbClr val="EDA121"/>
              </a:solidFill>
              <a:latin typeface="Helvetica" pitchFamily="34" charset="0"/>
              <a:cs typeface="Helvetica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5F1D77-C51D-4774-8DBC-B733965F24F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The opportunity to make a real and lasting contribution to the future.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[</a:t>
            </a:r>
            <a:r>
              <a:rPr lang="en-US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NOTE TO PRESENTER</a:t>
            </a:r>
            <a:r>
              <a:rPr lang="en-US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: Consider including photographs from your district that show healthy children and good food.]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3885420" y="8684144"/>
            <a:ext cx="2971517" cy="4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defTabSz="495300"/>
            <a:fld id="{27C2DB00-CEE1-4724-A310-096DF535358D}" type="slidenum">
              <a:rPr lang="en-US" sz="1300">
                <a:latin typeface="Calibri" pitchFamily="34" charset="0"/>
              </a:rPr>
              <a:pPr algn="r" defTabSz="495300"/>
              <a:t>15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AC918-4F10-493D-9FFB-E57FA1549956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A408-4F93-429A-AA13-673B0C9A71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715A6-6247-4A11-929E-97539BB721E7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43220-9F09-4930-BBE4-26B8E61D2A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434A2-EA6A-4B10-A022-726106B3CF1A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95FCA-57CA-4760-8B89-F91249DD7A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3CCD6-716E-4C4F-B58A-C0382F7A9346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4F2C4-51CE-49D5-BBC4-E0C7C0E0E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0A3F7-A7FF-47D1-911E-F08BBB7FAF92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5B4FB-3936-4EC1-9D1B-29A4BFABA7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1BA5D-AE9D-4044-ACAD-DC31B337EAB5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39CF2-DD47-4084-BCA3-DDBB3C56D2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AC725-E48A-4A24-BF1F-5E6CB6F5F8C7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E408-F5D1-43CD-83D8-7CFACDEB9E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18D1-F61D-410B-AEB4-7BF3E82E1DC9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191F-DB3B-421D-9A42-02B7253799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3869-8BA0-4F33-AA8B-11510EE51E3E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E855-F21F-4FA6-9297-44EAD16396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DF562-9701-4A4F-98C8-3997FEB848C6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053D-22B2-44CC-ACE0-EF9A3F79FD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C2764-85C0-43D1-8E4B-B888B53AFCAA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FC4FD-84D6-4BF5-8173-A3C713AB38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9860BE23-B648-4E5C-968C-D93435D32800}" type="datetime1">
              <a:rPr lang="en-US"/>
              <a:pPr>
                <a:defRPr/>
              </a:pPr>
              <a:t>9/9/2016</a:t>
            </a:fld>
            <a:endParaRPr lang="cs-CZ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0D82D2-535E-49DB-8774-9A892CB481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news.cornell.edu/sites/chronicle.cornell/files/Margaretville-School-033-20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skutecnezdravaskola.cz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utecnezdravaskola.cz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4294967295"/>
          </p:nvPr>
        </p:nvSpPr>
        <p:spPr>
          <a:xfrm>
            <a:off x="465138" y="4470400"/>
            <a:ext cx="7966075" cy="1781175"/>
          </a:xfrm>
        </p:spPr>
        <p:txBody>
          <a:bodyPr lIns="0" tIns="0" rIns="0" bIns="0"/>
          <a:lstStyle/>
          <a:p>
            <a:pPr marL="0" indent="0" algn="ctr" defTabSz="457200" eaLnBrk="1" hangingPunct="1">
              <a:buFontTx/>
              <a:buNone/>
            </a:pPr>
            <a:endParaRPr lang="en-US" altLang="en-US" dirty="0"/>
          </a:p>
          <a:p>
            <a:pPr marL="0" indent="0" algn="ctr" defTabSz="457200" eaLnBrk="1" hangingPunct="1">
              <a:buFontTx/>
              <a:buNone/>
            </a:pPr>
            <a:r>
              <a:rPr lang="cs-CZ" altLang="en-US" dirty="0" smtClean="0">
                <a:latin typeface="Museo 700" pitchFamily="50" charset="-18"/>
              </a:rPr>
              <a:t>Program Skut</a:t>
            </a:r>
            <a:r>
              <a:rPr lang="en-US" altLang="en-US" dirty="0">
                <a:latin typeface="Museo 700" pitchFamily="50" charset="-18"/>
              </a:rPr>
              <a:t>e</a:t>
            </a:r>
            <a:r>
              <a:rPr lang="cs-CZ" altLang="en-US" dirty="0">
                <a:latin typeface="Museo 700" pitchFamily="50" charset="-18"/>
              </a:rPr>
              <a:t>čně zdravá </a:t>
            </a:r>
            <a:r>
              <a:rPr lang="cs-CZ" altLang="en-US" dirty="0" err="1">
                <a:latin typeface="Museo 700" pitchFamily="50" charset="-18"/>
              </a:rPr>
              <a:t>ško</a:t>
            </a:r>
            <a:r>
              <a:rPr lang="en-US" altLang="en-US" dirty="0">
                <a:latin typeface="Museo 700" pitchFamily="50" charset="-18"/>
              </a:rPr>
              <a:t>l</a:t>
            </a:r>
            <a:r>
              <a:rPr lang="cs-CZ" altLang="en-US" dirty="0">
                <a:latin typeface="Museo 700" pitchFamily="50" charset="-18"/>
              </a:rPr>
              <a:t>a</a:t>
            </a:r>
            <a:endParaRPr lang="en-US" altLang="en-US" dirty="0">
              <a:latin typeface="Museo 700" pitchFamily="50" charset="-1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3387505"/>
          </a:xfrm>
          <a:prstGeom prst="rect">
            <a:avLst/>
          </a:prstGeom>
        </p:spPr>
      </p:pic>
      <p:pic>
        <p:nvPicPr>
          <p:cNvPr id="7" name="Picture 3" descr="zdrava_skola_PP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5"/>
          <p:cNvSpPr txBox="1">
            <a:spLocks noChangeArrowheads="1"/>
          </p:cNvSpPr>
          <p:nvPr/>
        </p:nvSpPr>
        <p:spPr bwMode="auto">
          <a:xfrm>
            <a:off x="3813175" y="4044950"/>
            <a:ext cx="15859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parts</a:t>
            </a:r>
          </a:p>
        </p:txBody>
      </p:sp>
      <p:sp>
        <p:nvSpPr>
          <p:cNvPr id="69634" name="Content Placeholder 1"/>
          <p:cNvSpPr>
            <a:spLocks noGrp="1"/>
          </p:cNvSpPr>
          <p:nvPr>
            <p:ph idx="4294967295"/>
          </p:nvPr>
        </p:nvSpPr>
        <p:spPr>
          <a:xfrm>
            <a:off x="731838" y="1463675"/>
            <a:ext cx="7993062" cy="22494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5400" dirty="0">
                <a:latin typeface="Museo 700" pitchFamily="50" charset="-18"/>
              </a:rPr>
              <a:t>Školní stravování je </a:t>
            </a:r>
            <a:r>
              <a:rPr lang="cs-CZ" sz="5400" b="1" dirty="0">
                <a:latin typeface="Museo 700" pitchFamily="50" charset="-18"/>
              </a:rPr>
              <a:t>zejména důležité</a:t>
            </a:r>
            <a:r>
              <a:rPr lang="cs-CZ" sz="5400" dirty="0">
                <a:latin typeface="Museo 700" pitchFamily="50" charset="-18"/>
              </a:rPr>
              <a:t> pro žáky, kteří nejsou doma vedeni ke zdravé výživě</a:t>
            </a:r>
            <a:r>
              <a:rPr lang="cs-CZ" sz="5400" dirty="0"/>
              <a:t>. </a:t>
            </a:r>
            <a:r>
              <a:rPr lang="en-US" sz="5400" dirty="0"/>
              <a:t> </a:t>
            </a:r>
          </a:p>
        </p:txBody>
      </p:sp>
      <p:pic>
        <p:nvPicPr>
          <p:cNvPr id="69635" name="Picture 4" descr="zdrava_skola_PP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90058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/>
          <p:cNvSpPr>
            <a:spLocks noGrp="1"/>
          </p:cNvSpPr>
          <p:nvPr>
            <p:ph idx="4294967295"/>
          </p:nvPr>
        </p:nvSpPr>
        <p:spPr>
          <a:xfrm>
            <a:off x="1225550" y="1376363"/>
            <a:ext cx="6888163" cy="34861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4400" dirty="0">
                <a:latin typeface="Museo 700" pitchFamily="50" charset="-18"/>
              </a:rPr>
              <a:t>Školní kuchyně představují dostatečnou poptávku pro rozvoj </a:t>
            </a:r>
            <a:r>
              <a:rPr lang="cs-CZ" sz="4400" b="1" dirty="0">
                <a:latin typeface="Museo 700" pitchFamily="50" charset="-18"/>
              </a:rPr>
              <a:t>udržitelného zemědělství </a:t>
            </a:r>
            <a:r>
              <a:rPr lang="cs-CZ" sz="4400" dirty="0">
                <a:latin typeface="Museo 700" pitchFamily="50" charset="-18"/>
              </a:rPr>
              <a:t>a</a:t>
            </a:r>
            <a:r>
              <a:rPr lang="cs-CZ" sz="4400" b="1" dirty="0">
                <a:latin typeface="Museo 700" pitchFamily="50" charset="-18"/>
              </a:rPr>
              <a:t> rozvoj místní prosperity</a:t>
            </a:r>
            <a:r>
              <a:rPr lang="cs-CZ" sz="4400" b="1" dirty="0"/>
              <a:t>.</a:t>
            </a:r>
            <a:endParaRPr lang="en-US" sz="4400" b="1" dirty="0"/>
          </a:p>
        </p:txBody>
      </p:sp>
      <p:pic>
        <p:nvPicPr>
          <p:cNvPr id="75778" name="Picture 3" descr="zdrava_skola_PP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774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Naše </a:t>
            </a:r>
            <a:r>
              <a:rPr lang="cs-CZ" b="1" dirty="0">
                <a:solidFill>
                  <a:schemeClr val="tx1"/>
                </a:solidFill>
                <a:latin typeface="Museo 700" pitchFamily="50" charset="-18"/>
              </a:rPr>
              <a:t>inspirace</a:t>
            </a:r>
            <a:endParaRPr lang="en-GB" b="1" dirty="0">
              <a:solidFill>
                <a:schemeClr val="tx1"/>
              </a:solidFill>
              <a:latin typeface="Museo 700" pitchFamily="50" charset="-18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457200" y="2163508"/>
            <a:ext cx="5682343" cy="2935542"/>
          </a:xfrm>
        </p:spPr>
        <p:txBody>
          <a:bodyPr lIns="0" tIns="0" rIns="0" bIns="0"/>
          <a:lstStyle/>
          <a:p>
            <a:pPr eaLnBrk="1" hangingPunct="1"/>
            <a:r>
              <a:rPr lang="cs-CZ" altLang="en-US" sz="2400" dirty="0">
                <a:latin typeface="Museo 700" pitchFamily="50" charset="-18"/>
              </a:rPr>
              <a:t>Komplexní přístup k</a:t>
            </a:r>
            <a:r>
              <a:rPr lang="en-US" altLang="en-US" sz="2400" dirty="0">
                <a:latin typeface="Museo 700" pitchFamily="50" charset="-18"/>
              </a:rPr>
              <a:t>e</a:t>
            </a:r>
            <a:r>
              <a:rPr lang="cs-CZ" altLang="en-US" sz="2400" dirty="0">
                <a:latin typeface="Museo 700" pitchFamily="50" charset="-18"/>
              </a:rPr>
              <a:t> změně kultury </a:t>
            </a:r>
            <a:r>
              <a:rPr lang="cs-CZ" altLang="en-US" sz="2400" dirty="0" err="1">
                <a:latin typeface="Museo 700" pitchFamily="50" charset="-18"/>
              </a:rPr>
              <a:t>stravová</a:t>
            </a:r>
            <a:r>
              <a:rPr lang="en-US" altLang="en-US" sz="2400" dirty="0">
                <a:latin typeface="Museo 700" pitchFamily="50" charset="-18"/>
              </a:rPr>
              <a:t>n</a:t>
            </a:r>
            <a:r>
              <a:rPr lang="cs-CZ" altLang="en-US" sz="2400" dirty="0">
                <a:latin typeface="Museo 700" pitchFamily="50" charset="-18"/>
              </a:rPr>
              <a:t>í ve školách. </a:t>
            </a:r>
            <a:r>
              <a:rPr lang="en-US" altLang="en-US" sz="2400" dirty="0">
                <a:latin typeface="Museo 700" pitchFamily="50" charset="-18"/>
              </a:rPr>
              <a:t> </a:t>
            </a:r>
            <a:endParaRPr lang="cs-CZ" altLang="en-US" sz="2400" dirty="0">
              <a:latin typeface="Museo 700" pitchFamily="50" charset="-18"/>
            </a:endParaRPr>
          </a:p>
          <a:p>
            <a:pPr eaLnBrk="1" hangingPunct="1"/>
            <a:r>
              <a:rPr lang="en-GB" sz="2400" dirty="0">
                <a:latin typeface="Museo 700" pitchFamily="50" charset="-18"/>
              </a:rPr>
              <a:t>FFL </a:t>
            </a:r>
            <a:r>
              <a:rPr lang="cs-CZ" sz="2400" dirty="0">
                <a:latin typeface="Museo 700" pitchFamily="50" charset="-18"/>
              </a:rPr>
              <a:t>využívá jídlo k angažování mladých lidí a jejich rodin pro změnu chování vedoucí ke zlepšení veřejného zdraví, udržitelnosti a vzdělávání. </a:t>
            </a:r>
            <a:r>
              <a:rPr lang="en-GB" sz="2400" dirty="0">
                <a:latin typeface="Museo 700" pitchFamily="50" charset="-18"/>
              </a:rPr>
              <a:t> </a:t>
            </a:r>
          </a:p>
        </p:txBody>
      </p:sp>
      <p:pic>
        <p:nvPicPr>
          <p:cNvPr id="15363" name="Picture 3" descr="\\SABRS003\Work\Policy\Food For Life\7 Comms\00 PHASE TWO ONGOING\IMAGES\SCHOOLS\Park Primary Boston - PERMISSION FORM 10.01.13\Park Primary Boston (77) SMALL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79241">
            <a:off x="6383338" y="2243138"/>
            <a:ext cx="2090737" cy="3148012"/>
          </a:xfrm>
          <a:prstGeom prst="rect">
            <a:avLst/>
          </a:prstGeom>
          <a:noFill/>
          <a:ln w="25400">
            <a:solidFill>
              <a:srgbClr val="008789"/>
            </a:solidFill>
            <a:miter lim="800000"/>
            <a:headEnd/>
            <a:tailEnd/>
          </a:ln>
        </p:spPr>
      </p:pic>
      <p:sp>
        <p:nvSpPr>
          <p:cNvPr id="15364" name="Content Placeholder 2"/>
          <p:cNvSpPr>
            <a:spLocks/>
          </p:cNvSpPr>
          <p:nvPr/>
        </p:nvSpPr>
        <p:spPr bwMode="auto">
          <a:xfrm>
            <a:off x="1063625" y="3668713"/>
            <a:ext cx="5800725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400">
              <a:spcBef>
                <a:spcPct val="20000"/>
              </a:spcBef>
            </a:pPr>
            <a:endParaRPr lang="en-GB" sz="20000" b="1" dirty="0">
              <a:solidFill>
                <a:srgbClr val="A2CE42"/>
              </a:solidFill>
            </a:endParaRP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3413" y="228600"/>
            <a:ext cx="19018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457200" y="1422254"/>
            <a:ext cx="568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Museo 700" pitchFamily="50" charset="-18"/>
              </a:rPr>
              <a:t>Food </a:t>
            </a:r>
            <a:r>
              <a:rPr lang="cs-CZ" b="1" dirty="0" err="1">
                <a:latin typeface="Museo 700" pitchFamily="50" charset="-18"/>
              </a:rPr>
              <a:t>For</a:t>
            </a:r>
            <a:r>
              <a:rPr lang="cs-CZ" b="1" dirty="0">
                <a:latin typeface="Museo 700" pitchFamily="50" charset="-18"/>
              </a:rPr>
              <a:t> Life </a:t>
            </a:r>
            <a:r>
              <a:rPr lang="cs-CZ" b="1" dirty="0" err="1">
                <a:latin typeface="Museo 700" pitchFamily="50" charset="-18"/>
              </a:rPr>
              <a:t>Partnership</a:t>
            </a:r>
            <a:r>
              <a:rPr lang="cs-CZ" b="1" dirty="0">
                <a:latin typeface="Museo 700" pitchFamily="50" charset="-18"/>
              </a:rPr>
              <a:t> z Velké Británie</a:t>
            </a:r>
          </a:p>
        </p:txBody>
      </p:sp>
      <p:pic>
        <p:nvPicPr>
          <p:cNvPr id="8" name="Picture 3" descr="zdrava_skola_PPT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457200" y="45720"/>
            <a:ext cx="6526213" cy="1143000"/>
          </a:xfrm>
        </p:spPr>
        <p:txBody>
          <a:bodyPr lIns="0" tIns="0" rIns="0" bIns="0"/>
          <a:lstStyle/>
          <a:p>
            <a:pPr eaLnBrk="1" hangingPunct="1"/>
            <a:r>
              <a:rPr lang="cs-CZ" b="1" dirty="0">
                <a:solidFill>
                  <a:schemeClr val="tx1"/>
                </a:solidFill>
                <a:latin typeface="Museo 700" pitchFamily="50" charset="-18"/>
              </a:rPr>
              <a:t>Komplexní</a:t>
            </a:r>
            <a:r>
              <a:rPr lang="cs-CZ" b="1" dirty="0">
                <a:solidFill>
                  <a:schemeClr val="tx1"/>
                </a:solidFill>
              </a:rPr>
              <a:t> přístup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188720"/>
            <a:ext cx="5154613" cy="4937443"/>
          </a:xfrm>
        </p:spPr>
        <p:txBody>
          <a:bodyPr lIns="0" tIns="0" rIns="0" bIns="0"/>
          <a:lstStyle/>
          <a:p>
            <a:pPr eaLnBrk="1" hangingPunct="1"/>
            <a:r>
              <a:rPr lang="cs-CZ" sz="2400" b="1" dirty="0">
                <a:latin typeface="Museo 700" pitchFamily="50" charset="-18"/>
              </a:rPr>
              <a:t>Zdravé a chutné stravování</a:t>
            </a:r>
            <a:r>
              <a:rPr lang="en-GB" sz="1800" b="1" dirty="0">
                <a:latin typeface="Museo 700" pitchFamily="50" charset="-18"/>
              </a:rPr>
              <a:t>:</a:t>
            </a:r>
          </a:p>
          <a:p>
            <a:pPr lvl="1" eaLnBrk="1" hangingPunct="1"/>
            <a:r>
              <a:rPr lang="cs-CZ" sz="1800" b="1" dirty="0">
                <a:latin typeface="Museo 700" pitchFamily="50" charset="-18"/>
              </a:rPr>
              <a:t>Nutričně vyvážené pokrmy připravené z čerstvých surovin.</a:t>
            </a:r>
          </a:p>
          <a:p>
            <a:pPr lvl="1" eaLnBrk="1" hangingPunct="1"/>
            <a:r>
              <a:rPr lang="cs-CZ" sz="1800" b="1" dirty="0">
                <a:latin typeface="Museo 700" pitchFamily="50" charset="-18"/>
              </a:rPr>
              <a:t>Minimálně</a:t>
            </a:r>
            <a:r>
              <a:rPr lang="en-US" sz="1800" b="1" dirty="0">
                <a:latin typeface="Museo 700" pitchFamily="50" charset="-18"/>
              </a:rPr>
              <a:t> 75% </a:t>
            </a:r>
            <a:r>
              <a:rPr lang="cs-CZ" sz="1800" b="1" dirty="0">
                <a:latin typeface="Museo 700" pitchFamily="50" charset="-18"/>
              </a:rPr>
              <a:t>čerstvých surovin, maso z udržitelných chovů.</a:t>
            </a:r>
          </a:p>
          <a:p>
            <a:pPr lvl="1" eaLnBrk="1" hangingPunct="1"/>
            <a:r>
              <a:rPr lang="cs-CZ" sz="1800" b="1" dirty="0">
                <a:latin typeface="Museo 700" pitchFamily="50" charset="-18"/>
              </a:rPr>
              <a:t>Zlepšení celkového zážitku z oběda.</a:t>
            </a:r>
            <a:r>
              <a:rPr lang="en-US" sz="1800" b="1" dirty="0">
                <a:latin typeface="Museo 700" pitchFamily="50" charset="-18"/>
              </a:rPr>
              <a:t> </a:t>
            </a:r>
          </a:p>
          <a:p>
            <a:pPr eaLnBrk="1" hangingPunct="1"/>
            <a:r>
              <a:rPr lang="cs-CZ" sz="2400" b="1" dirty="0">
                <a:latin typeface="Museo 700" pitchFamily="50" charset="-18"/>
              </a:rPr>
              <a:t>Vzdělávání</a:t>
            </a:r>
            <a:r>
              <a:rPr lang="en-GB" sz="2400" b="1" dirty="0">
                <a:latin typeface="Museo 700" pitchFamily="50" charset="-18"/>
              </a:rPr>
              <a:t>:</a:t>
            </a:r>
          </a:p>
          <a:p>
            <a:pPr lvl="1" eaLnBrk="1" hangingPunct="1"/>
            <a:r>
              <a:rPr lang="cs-CZ" sz="1800" b="1" dirty="0">
                <a:latin typeface="Museo 700" pitchFamily="50" charset="-18"/>
              </a:rPr>
              <a:t>Praktické vaření a zahradničení.</a:t>
            </a:r>
            <a:endParaRPr lang="en-GB" sz="1800" b="1" dirty="0">
              <a:latin typeface="Museo 700" pitchFamily="50" charset="-18"/>
            </a:endParaRPr>
          </a:p>
          <a:p>
            <a:pPr lvl="1" eaLnBrk="1" hangingPunct="1"/>
            <a:r>
              <a:rPr lang="cs-CZ" sz="1800" b="1" dirty="0">
                <a:latin typeface="Museo 700" pitchFamily="50" charset="-18"/>
              </a:rPr>
              <a:t>Návštěvy farem.</a:t>
            </a:r>
            <a:endParaRPr lang="en-GB" sz="1800" b="1" dirty="0">
              <a:latin typeface="Museo 700" pitchFamily="50" charset="-18"/>
            </a:endParaRPr>
          </a:p>
          <a:p>
            <a:pPr lvl="1" eaLnBrk="1" hangingPunct="1"/>
            <a:r>
              <a:rPr lang="cs-CZ" sz="1800" b="1" dirty="0">
                <a:latin typeface="Museo 700" pitchFamily="50" charset="-18"/>
              </a:rPr>
              <a:t>Aktivní zapojení žáků.</a:t>
            </a:r>
            <a:endParaRPr lang="en-GB" sz="1800" b="1" dirty="0">
              <a:latin typeface="Museo 700" pitchFamily="50" charset="-18"/>
            </a:endParaRPr>
          </a:p>
          <a:p>
            <a:pPr eaLnBrk="1" hangingPunct="1"/>
            <a:r>
              <a:rPr lang="cs-CZ" sz="2400" b="1" dirty="0">
                <a:latin typeface="Museo 700" pitchFamily="50" charset="-18"/>
              </a:rPr>
              <a:t>Zapojení komunity</a:t>
            </a:r>
            <a:r>
              <a:rPr lang="en-GB" sz="2400" b="1" dirty="0">
                <a:latin typeface="Museo 700" pitchFamily="50" charset="-18"/>
              </a:rPr>
              <a:t>:</a:t>
            </a:r>
          </a:p>
          <a:p>
            <a:pPr lvl="1" eaLnBrk="1" hangingPunct="1"/>
            <a:r>
              <a:rPr lang="cs-CZ" sz="1800" b="1" dirty="0">
                <a:latin typeface="Museo 700" pitchFamily="50" charset="-18"/>
              </a:rPr>
              <a:t>Angažování rodičů.</a:t>
            </a:r>
            <a:endParaRPr lang="en-GB" sz="1800" b="1" dirty="0">
              <a:latin typeface="Museo 700" pitchFamily="50" charset="-18"/>
            </a:endParaRPr>
          </a:p>
          <a:p>
            <a:pPr lvl="1" eaLnBrk="1" hangingPunct="1"/>
            <a:r>
              <a:rPr lang="cs-CZ" sz="1800" b="1" dirty="0">
                <a:latin typeface="Museo 700" pitchFamily="50" charset="-18"/>
              </a:rPr>
              <a:t>Sdílení s místní komunitou.</a:t>
            </a:r>
            <a:endParaRPr lang="en-GB" sz="1800" b="1" dirty="0">
              <a:latin typeface="Museo 700" pitchFamily="50" charset="-18"/>
            </a:endParaRPr>
          </a:p>
          <a:p>
            <a:pPr eaLnBrk="1" hangingPunct="1"/>
            <a:endParaRPr lang="en-GB" sz="2800" dirty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4408" y="347526"/>
            <a:ext cx="19018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zdrava_skola_PP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4" y="5955347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http://www.skutecnezdravaskola.cz/uploads/module_article/list/Momo_frd650_2a57a3ec4b4ec42b766703c87e0f50e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1742" y="3423468"/>
            <a:ext cx="3503342" cy="3171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>
          <a:xfrm>
            <a:off x="-731838" y="274638"/>
            <a:ext cx="8229601" cy="1143000"/>
          </a:xfrm>
        </p:spPr>
        <p:txBody>
          <a:bodyPr lIns="0" tIns="0" rIns="0" bIns="0"/>
          <a:lstStyle/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Co říká</a:t>
            </a:r>
            <a:r>
              <a:rPr lang="en-GB" b="1" dirty="0">
                <a:solidFill>
                  <a:schemeClr val="tx1"/>
                </a:solidFill>
              </a:rPr>
              <a:t> Jamie </a:t>
            </a:r>
            <a:r>
              <a:rPr lang="en-GB" b="1" dirty="0">
                <a:solidFill>
                  <a:schemeClr val="tx1"/>
                </a:solidFill>
                <a:latin typeface="Museo 700" pitchFamily="50" charset="-18"/>
              </a:rPr>
              <a:t>Oliver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417638"/>
            <a:ext cx="5930900" cy="4525962"/>
          </a:xfrm>
        </p:spPr>
        <p:txBody>
          <a:bodyPr lIns="0" tIns="0" rIns="0" bIns="0"/>
          <a:lstStyle/>
          <a:p>
            <a:pPr marL="0" indent="0" eaLnBrk="1" hangingPunct="1">
              <a:buFontTx/>
              <a:buNone/>
            </a:pPr>
            <a:r>
              <a:rPr lang="cs-CZ" sz="2400" i="1" dirty="0"/>
              <a:t>„Jsem obrovsky nadšený z úspěchu programu</a:t>
            </a:r>
            <a:r>
              <a:rPr lang="en-GB" sz="2400" i="1" dirty="0"/>
              <a:t> Food for Life</a:t>
            </a:r>
            <a:r>
              <a:rPr lang="cs-CZ" sz="2400" i="1" dirty="0"/>
              <a:t>. Výsledky dokazují, co nejlepší učitelé dávno vědí – že vzdělávání o jídle</a:t>
            </a:r>
            <a:r>
              <a:rPr lang="en-GB" sz="2400" i="1" dirty="0"/>
              <a:t> </a:t>
            </a:r>
            <a:r>
              <a:rPr lang="cs-CZ" sz="2400" i="1" dirty="0"/>
              <a:t>a zdravé školní stravování nemají pozitivní vliv jen na zdraví dětí, ale pomáhají jim lépe se soustředit a mít ve škole lepší výsledky. </a:t>
            </a:r>
            <a:r>
              <a:rPr lang="en-GB" sz="2400" i="1" dirty="0"/>
              <a:t>Food for Life </a:t>
            </a:r>
            <a:r>
              <a:rPr lang="cs-CZ" sz="2400" i="1" dirty="0"/>
              <a:t>dělá skvělou práci v tom, že každý žák opouštějící školu umí uvařit a ví, odkud potraviny pocházejí.“</a:t>
            </a:r>
            <a:endParaRPr lang="en-GB" sz="2400" i="1" dirty="0"/>
          </a:p>
          <a:p>
            <a:pPr marL="0" indent="0" algn="r" eaLnBrk="1" hangingPunct="1">
              <a:buFontTx/>
              <a:buNone/>
            </a:pPr>
            <a:endParaRPr lang="cs-CZ" sz="2000" b="1" dirty="0">
              <a:solidFill>
                <a:srgbClr val="98C840"/>
              </a:solidFill>
            </a:endParaRPr>
          </a:p>
          <a:p>
            <a:pPr marL="0" indent="0" algn="r" eaLnBrk="1" hangingPunct="1">
              <a:buFontTx/>
              <a:buNone/>
            </a:pPr>
            <a:r>
              <a:rPr lang="en-GB" sz="2400" b="1" dirty="0"/>
              <a:t>Jamie Oliver</a:t>
            </a:r>
            <a:endParaRPr lang="en-GB" sz="2400" dirty="0"/>
          </a:p>
        </p:txBody>
      </p:sp>
      <p:pic>
        <p:nvPicPr>
          <p:cNvPr id="20483" name="Picture 7" descr="Jam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91985">
            <a:off x="6613525" y="2027238"/>
            <a:ext cx="23320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3413" y="228600"/>
            <a:ext cx="19018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zdrava_skola_PPT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255588" y="1888676"/>
            <a:ext cx="88884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 </a:t>
            </a:r>
            <a:r>
              <a:rPr lang="cs-CZ" sz="2400" b="1" dirty="0" smtClean="0">
                <a:latin typeface="Museo 700" pitchFamily="50" charset="-18"/>
              </a:rPr>
              <a:t>chutné </a:t>
            </a:r>
            <a:r>
              <a:rPr lang="cs-CZ" sz="2400" b="1" dirty="0">
                <a:latin typeface="Museo 700" pitchFamily="50" charset="-18"/>
              </a:rPr>
              <a:t>a </a:t>
            </a:r>
            <a:r>
              <a:rPr lang="cs-CZ" sz="2400" b="1" dirty="0" smtClean="0">
                <a:latin typeface="Museo 700" pitchFamily="50" charset="-18"/>
              </a:rPr>
              <a:t>zdravé jídlo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latin typeface="Museo 700" pitchFamily="50" charset="-18"/>
              </a:rPr>
              <a:t> odkud </a:t>
            </a:r>
            <a:r>
              <a:rPr lang="cs-CZ" sz="2400" b="1" dirty="0">
                <a:latin typeface="Museo 700" pitchFamily="50" charset="-18"/>
              </a:rPr>
              <a:t>jídlo pochází</a:t>
            </a:r>
            <a:r>
              <a:rPr lang="cs-CZ" sz="2400" dirty="0">
                <a:latin typeface="Museo 700" pitchFamily="50" charset="-18"/>
              </a:rPr>
              <a:t> a </a:t>
            </a:r>
            <a:r>
              <a:rPr lang="cs-CZ" sz="2400" b="1" dirty="0">
                <a:latin typeface="Museo 700" pitchFamily="50" charset="-18"/>
              </a:rPr>
              <a:t>jak se pěstuje </a:t>
            </a:r>
            <a:r>
              <a:rPr lang="cs-CZ" sz="2400" b="1" dirty="0" smtClean="0">
                <a:latin typeface="Museo 700" pitchFamily="50" charset="-18"/>
              </a:rPr>
              <a:t>nebo vyrábí</a:t>
            </a:r>
            <a:r>
              <a:rPr lang="cs-CZ" sz="2400" dirty="0" smtClean="0">
                <a:latin typeface="Museo 700" pitchFamily="50" charset="-18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latin typeface="Museo 700" pitchFamily="50" charset="-18"/>
              </a:rPr>
              <a:t> vztahy </a:t>
            </a:r>
            <a:r>
              <a:rPr lang="cs-CZ" sz="2400" b="1" dirty="0">
                <a:latin typeface="Museo 700" pitchFamily="50" charset="-18"/>
              </a:rPr>
              <a:t>mezi </a:t>
            </a:r>
            <a:r>
              <a:rPr lang="cs-CZ" sz="2400" b="1" dirty="0" smtClean="0">
                <a:latin typeface="Museo 700" pitchFamily="50" charset="-18"/>
              </a:rPr>
              <a:t>jídlem a </a:t>
            </a:r>
            <a:r>
              <a:rPr lang="cs-CZ" sz="2400" b="1" dirty="0">
                <a:latin typeface="Museo 700" pitchFamily="50" charset="-18"/>
              </a:rPr>
              <a:t>světem, </a:t>
            </a:r>
            <a:r>
              <a:rPr lang="cs-CZ" sz="2400" b="1" dirty="0" smtClean="0">
                <a:latin typeface="Museo 700" pitchFamily="50" charset="-18"/>
              </a:rPr>
              <a:t>ve kterém žijeme</a:t>
            </a:r>
            <a:r>
              <a:rPr lang="cs-CZ" sz="2400" dirty="0" smtClean="0">
                <a:latin typeface="Museo 700" pitchFamily="50" charset="-18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latin typeface="Museo 700" pitchFamily="50" charset="-18"/>
              </a:rPr>
              <a:t> základy </a:t>
            </a:r>
            <a:r>
              <a:rPr lang="cs-CZ" sz="2400" b="1" dirty="0">
                <a:latin typeface="Museo 700" pitchFamily="50" charset="-18"/>
              </a:rPr>
              <a:t>zdravých stravovacích </a:t>
            </a:r>
            <a:r>
              <a:rPr lang="cs-CZ" sz="2400" b="1" dirty="0" smtClean="0">
                <a:latin typeface="Museo 700" pitchFamily="50" charset="-18"/>
              </a:rPr>
              <a:t>návyků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latin typeface="Museo 700" pitchFamily="50" charset="-18"/>
              </a:rPr>
              <a:t> schopnost vybrat </a:t>
            </a:r>
            <a:r>
              <a:rPr lang="cs-CZ" sz="2400" b="1" dirty="0">
                <a:latin typeface="Museo 700" pitchFamily="50" charset="-18"/>
              </a:rPr>
              <a:t>zdravé a kvalitní potraviny</a:t>
            </a:r>
            <a:r>
              <a:rPr lang="cs-CZ" sz="2400" dirty="0">
                <a:latin typeface="Museo 700" pitchFamily="50" charset="-18"/>
              </a:rPr>
              <a:t>.</a:t>
            </a:r>
          </a:p>
          <a:p>
            <a:pPr marL="342900" indent="-342900"/>
            <a:endParaRPr lang="cs-CZ" sz="2400" dirty="0"/>
          </a:p>
        </p:txBody>
      </p:sp>
      <p:pic>
        <p:nvPicPr>
          <p:cNvPr id="24578" name="Picture 3" descr="zdrava_skola_PPT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8" y="5932488"/>
            <a:ext cx="1689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472273" y="442127"/>
            <a:ext cx="8022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Museo 700" pitchFamily="50" charset="-18"/>
              </a:rPr>
              <a:t>Program Skutečně zdravá škola</a:t>
            </a:r>
            <a:r>
              <a:rPr lang="cs-CZ" sz="4400" b="1" dirty="0" smtClean="0">
                <a:latin typeface="Museo 700" pitchFamily="50" charset="-18"/>
              </a:rPr>
              <a:t>  </a:t>
            </a:r>
            <a:r>
              <a:rPr lang="cs-CZ" sz="4400" b="1" dirty="0" smtClean="0">
                <a:solidFill>
                  <a:srgbClr val="FF3300"/>
                </a:solidFill>
                <a:latin typeface="Museo 700" pitchFamily="50" charset="-18"/>
              </a:rPr>
              <a:t>naše </a:t>
            </a:r>
            <a:r>
              <a:rPr lang="cs-CZ" sz="4400" b="1" dirty="0">
                <a:solidFill>
                  <a:srgbClr val="FF3300"/>
                </a:solidFill>
                <a:latin typeface="Museo 700" pitchFamily="50" charset="-18"/>
              </a:rPr>
              <a:t>vize</a:t>
            </a:r>
            <a:endParaRPr lang="cs-CZ" sz="4400" dirty="0">
              <a:solidFill>
                <a:srgbClr val="FF3300"/>
              </a:solidFill>
              <a:latin typeface="Museo 700" pitchFamily="50" charset="-18"/>
            </a:endParaRPr>
          </a:p>
        </p:txBody>
      </p:sp>
      <p:sp>
        <p:nvSpPr>
          <p:cNvPr id="43010" name="AutoShape 2" descr="data:image/jpeg;base64,/9j/4AAQSkZJRgABAQAAAQABAAD/2wCEAAkGBxITEhUTExMVFhUXFRsXGBgYGBgdGRcdGBUYGBcXGhgaHSggGRolGxgYITEhJikrLi4uFx8zODMtOCgtLisBCgoKDg0OGxAQGy8mICUtMC0tLS0vLS0tLS0tLy0vLS0tLS0tLS0tLS0tLy0tLS0tLS0tLS0vLS0tLS0tLS0tLf/AABEIAKgBLAMBIgACEQEDEQH/xAAbAAACAgMBAAAAAAAAAAAAAAADBAIFAAEGB//EAEMQAAIBAwMBBgQEBAQEAwkAAAECEQADIQQSMUEFEyJRYXEGMoGRI0JSoRRi0fAzgrHBB0Ny4SSSohUWFzRTc7LC8f/EABsBAAMBAQEBAQAAAAAAAAAAAAECAwAEBQYH/8QAMhEAAgIABAIGCQUBAAAAAAAAAAECEQMSITFBUQQFIjJh8BMUUnGBkaGx4QYVQsHR8f/aAAwDAQACEQMRAD8A7Tu5qS2aOookRXrZzgymlsfvTdqxHSghzyfpFMJcEYqMm2USRsgUK9dHFCbdQTYJNFRXFgb5FloojgRT7MBEVWrbVQM+9D1OtAEBqk1b0HTpFpe1iiq+52ioOADVJqdcKDaYmqRwRJYpevcByOetFtoxzVbZvxA4q7t3gFGelaXZDHUYsWUQScmh3SpM0MatSYIqV65bghcmo63bKcAd24fOk70DkmpPcpdtWB0k1WKJtkrTAjAJrNgzIpNtWZo9ptw5qtMS0SWynQVBrcUW2QK1cuimTdgpCV21S1y2asbooDLV4TJSiVlxTS7VZ3LNK3tNHGa6YTRzyixQXIoy3qF3RrfdGqNJk02M22BqbWx0pMKakLpFI4ch1PmY+lk1O3oF61H+LNES/NZ56MshttMnlQbmnHpTcioMKRNjtIrrlgUtcseVWrKKXcVaM2SlEre5NSGmNNsDQzVczJ0hc2BUTaFNRWbaGZho7CwQvIk1MkNyY9hS6uank8YrwT1wnB86LdcA8UIHjFSuBifSgYYW8D0igXrorQsnr+1K6lWpoRTYJyaQWDEkwKTvss1BmbgzQyDXTHC11OeWLpoHtKrHNHVQMCkc1tLppnhW7QqxeDHAgUyfFT9nWrHEVXW2mmFrnnDmXjLkbu6ieAftQf4hh0NM7jWws+tJsOLfxR8jUCuNxx/vTzITwP8AagvZJ8qKaA0xB7LHMQKJp7bTjC9TVgqR81Y6jz+lNn4C5OJCJodwelbPpRC2B4aOqDoA7w+VQZpogt1gt1RNE6YJkqGymhZNb7iKOdAysQax7URrQA4ot1QKWd6om5CtJEDYxxSlzS0+rUdAPOn9I4iZFIobmnNRVTV5qLfkJpfafKqxxrRN4NMrl9TU99NFfSoFKOdMGVoXL1skUbu6iyCtaNTAm2KgbQo2K1I8qNsGgAxUZ9Kaj0FaNv2rZg0Wlu4Io1u/nmq6aNbNeY1Z2p0XSehoqjriaqbYPSTRlvMDBU/vUHBviVzpFkxPnQmU1BN36W+xolwkc4pdhtxd7YPShmxFG3VLdVFNoRxTEnsqfeo90PKrBY6is2rT+lYvo0KCAIgUT6UyFAqJ20mexstAAPWKKGYdBW/DWmI8612aqJ96agx8ooLPUCfeiogcidwz1pZ7I/Ux9hR9tRK+tUjKtmJJXugSWyOG+/NFDnrmhOD5zUO/8wapTkTtRGUuAc0Zbwqs74Vnfe9M8GxVjJFm1+gtqPSlRcrYzQWGluF4t7BjePpWd4DWhZqYUCi8oVYJkHlWxZNE7wVjXK1s1ICwjrUGvfWsuVFV86dVxF14EWeh76ZGnBzIHvQXseRBoxnEEoyAM9CK0drdQKVZNEXYApWtpo22tFabMLlBQajmjRWVswaOH/8AiiA3/wAqNvUd6Z//AA/vNOJ/xSQAA6SD1IYH7SOPeuRPwbqCJIyYMbgQvp5mtj4L1B5I+k58sxXyX7jh8ZHsehmuH0O50f8AxO0u7IvLzkqp46QGPPFdF2H8eaTULIubGBgq5AIwTPJEYOZivLE+E7nkCfUMB94k1BvhVwRJbyJRG689OKX9ywm9TKM1wZ7qO1BGCD6z/ShDUkr4mny4rxb/AN3bxgG7cC8/Ixk4gwW5wOfKr5BqEWBf1DY/Ssz/AJgY4p11l0ZCScj0Frw8z71KxrB5hvrXmup1WpujubqXdk4dbiIWj9e3P28qho+zjZYNp0FpuCSzNuHXhokjzFPPrfo6da/Qivej1NO0bUwzqDE5YAwOTBNHS4r5RhEkGCDEGCMdecV4pd+H77BxutICZUruJXxEkQR1kzmrXs/s+4iBC48JkFRBJK7SSepIxNc8ut8NapfX8D548z1i+V6Bvf8A7Uk+oUEAsJJj6xMe9cAun6G5cOer+vSKKtpR6+7Man++ZdofX8COSZ19/tqwhYNcUbPmnp6VVH/iBogit3gG5WKgg8gwFOMEmqoMI2yAPKJH7msVwMAj2Cgf71N9eTf8EbNFcS30HxvYvYIuqYzNpyvsGAzQ9Z8WMCRZ07OIMMzBROeVJnbxnnJwKqmYfqH2rW71/apvrjHrSKNnQ9d+KNWU8GmRXn81yVAk5gAE4j96Vt/EvaG8btPZKZkByG5xBM8DHGfStIhPAJ/y1P8Ah38j/wCU1P8AeOk+AU820WM6b4l1MjfphHXbcXHiORPOIx75pvT9t72Ie0bfigGVIjbO5oOPFIxPQ+1fb09w/l+5Aow0VzzX7n+lPDr7pMHwfwD6riz2gy1/jrO7bJx12naeOGHv+x8qcTu//qLPuKo7fZx6ufoP9z/SjpoEHJY+5/pFXX6jxuMUWh1XiPeNfEtO8X9S/cVJbnqPpSCIq5CgfT/eid4fM0X+pMThhr5/g6odUL+UvkPCD+b96nsXq0+1V2/0P71PdU1+osbjFFX1ThcGx8bRwPvWxd8gPtVZNTW43ma6MP8AUEZd+D+Dv/BJdVtd2S+X/R5nnyrQYeU0st9uoFSN70ruw+t+iy/lXvTOafQcZcLCt/eKGVnrQ7t8wSFkxgHE+QnpVLqddr48Gnsg+t3d7Hhau+s+ixV50RfRMZ/xZeOlQ2Vy13V9rZizZmehXGeMvT2g7T14Yd7prcSJh1kecDcQaMeuejbZhH0LE9llwbfrUTb9aOu5hJXbPQxI+xIrWyutdPwK76+aJeqYnsv5AdorIHlRCBWGPOg+sOj+2hl0PF9k5u3eE0RL2Qap01CyTJ4P7Z/0NMWLwAM5J9cdfsQP9K/P3Fn0fpolkuoqa6iTzM/1qo70liSIGfeI59BUH1IAWJBaYzge5A6Rx1zSqDA8eKL83cTM4P8AvRS0R64/1qq70hWiCcDHqOPfpPpWNqm3QZ5Mx1JH+v8AWmjC0GOMpFqjAnjPTiom4DgLJJI6c9KQXUyAQZP15PPvHP0oqX4AY8YPuckdMgDM+gorCQ2eLHlVPJefIdOf3n7VtbaN+Uc+XpNKpcgwG5EwCegiccdKj349zj35gHI96PoUDsch5bCfoHnxUhYUD5V+1VneesRvE/YeeemPWmEuYwcieuMRGPKf75rehT4mSw/ZXyHRbT9I+3ripC2n6VpAMdpbGQDicR9+uft51salhBJnPB6gD5fSBP2rPo/iN2OSLAaZfL9h/SprZWPpSFu62GJYwfvujp14P9xUrd7+byxPpxHQGf2isuj+IbitkO9yvnWdyvnSu8kyAR1HJnw9fLM/et2r7NAGB0mRMx5SfM9enkaX1fxGzjQ045ms/hx6UqNQpcJMMB4hicnz88Dp1ph3jIM9R55gT5Hn+81vV/E2cktoHipGwP7NRKiR9vv19omtc5EkxEjOQCf3zn1GOtH1bxNnJCx7VvuKGGg7Z8WTniBAk+U9PY0Xf4mUHIBPlH9RJ+1b1Z8zZzXc1E2hUkkYzugemSsj2nP7UK40tAfawlgJnIBZQfPAg9cGh6s+Zs4QWwKyB/f70Hv3LEGY2zgGclgAWOfynI6dZqxs2g7rtwpEgR+YA7lPkTHXzxW9X13A5izrAkwOlRg0ubjjbujCFz/MQsuM8kkTHl9a3Z1gJQzG4ERI5BIcyenhj6mj6BcGbMEM1uiraUAkz58kyAMkdef9agrpMQZ9ZzzI9eDWXRnzBnBO/kKNZQDJ56UVAvkQTx6mJ+n/AH9KFeVlGeSSPYZz5YEfURVoYKiBysKzjioEior4sxAPn79a13eJGQOemM549D9qtQphtiolPStuQIyOCYnyBP8AoP3rfdzkxWoB5kVJHBIHUdTABEceefWjtcABBIPnz58/Y0lbY7SZ8Kxg8yRgDAx6+lSLAHMklVgTnJyT/LIP7UrTujgcnmypFkt7LQQPwxI6nxMpz9D9z9Bi5C4xBgcHBwCfvNKXrvdt3hG+BB/ShJ4I5gT/AOk81PS23a6FUzCifIBQQT7ADms42ikk9B/+LhhnBSJ9QRBOOCWIphriyQfMnPGIlvQYA+tLm14XcRCbd1toLbXUwXPRpBEcCR1zQ9DcLbw67oGwFpJkndmGHRQcnOD0oZWOk7ostMwZiGwx4GOcwDPn58yQaGNVtCoTkW5APPSJ98R1/wB19IyLucBp2C5gSLchtp8QyegnqR6SIae58xt5ZzvJUTleAQcKAVUDkxMiADsumo+SlZZW7haAMkzJPIBHQj0/0rbHaY5g4M9NsiR/cSaVZhyGSJCckeIqW2kEnjHXrWBWjbHgcsM8FgZ/uPP1zPVbk8zW4yl4kF5ndPrAkCfqcT/SmLZhSRiTDfUkDPSAJPt91LFyCJYEgGcdQpIP7COODUhcAsg9Af8A9iw+vp5EVk2GMnQ+t2OIAMH0AyBB6yccVK/eDMxPO0tHo2WHEcEn/LPnSLoYgNgeGCTMcZPRvEuen1ovmN8gMVnPHWIxG3/VaLZTMOXXickEjbE8ZYx5Tnj+lRtvCliBwYI6DJXjzP2rntP2sbNxUvgAow2kgbWB2qCPIjj03VYLdnaAdxITPIOV8Qz5x9xRacRlLUs9PqIUkkTmc8nc8R5TB/fzqKPJVQ0nDbY/KD1nH6v/ACmkGY7FxkHbggj58HiIznjjpUbd/JY57srbgeSAFs+clv3pRs2g3f1RNycxPhJ5mSBx7H7ij2rhCzIwD82R6Y8gep/T70skFnZlJG0QQY6gHH/VkH38qkba74+RGVSkcKChZtvXHNM+YXIs0vGBAwxx54bn3IIP+Wp6btMgmWKqDBCgA+hJA3ExnPE0po7Je3I2r44RSTIAmW+4EmOWxQrumL3VRCBJaUnKjcUUk8H8ogdM9aFy3Beg1q9cWdrbZIUENJIYElTM5IBgem6iFiWMj8gYMxkcyOfRc+49KWOkXvrMgkXLbKG5krscAyRJ8AnjIOKb014d2TO7aSGPUw+1hHptjrxwaKbGboP3niLQ2SRn67RE+gxHWaC10BtvIAJMczG1VwZGRM/9qN2ZcUIXhlLOVUHBLAKylTI/LI958qC6xcaYPjG1RlTBaXMcwNzHz3DpWaa4msLZcAq5kYLQZk7QxxGTw3OPXMGx0EgiYBUsYMzImW/lBE88xiZwhpS/dsxB3hxvZhllQLc3AE/zEQIGOkZe0igLtxLgseIAI/myzEmZMyPfISoDdlRb1I3zO7eGUEgAIRlVjr/iA59aHeUqU3Qs4HUsYfxFcRIJJYxEdeidhyx7jx27i3Cx+U7luIux1OPCQGkgeY61LtXRm93iBtpVgrBiAAjXUYsSfz7AVjOYijxVmRdo+1QSdoLbY5WJUkYGPlIHua0lsLqOJBMNtGBO1dx8gGkAe9VVhwly6lxpUIbvhaGJUbCoBPPXyimuynutprzFQCSQssQoUEbZZzJAgSf98Uy2M0MKj7CzKyzKjmf0jPn/AFrVq4GQzILTAOYzGD1zuMVFL2+zsN0Fh4nCq7qm0Z2wo6rOeZHNNXGAtFjuQC0W7y5CliRg5+bkCImT7U1CkNYzKZmVnbuB/m/EJ6Yge84omrTbmYUiQ38ufuZaI84qrZD3RZd1wptJAiSsS3hMkx6xwcdafZFuWWEiDtdWwOQCyyJjpP09KFmFygIQSViYkAyYAUkY4kAfXMGactaG0QC9whvLbPtysj2pfse2Lj7ji1aAcscb4E5ngSBj0yaWCNfLXTIDMdo8QgewOOvMH9qZN1Ylo807SebVggBvC4HIJ8ZG0wPCRt6g8DzqSXlLWiVKHFtgZ3ZtjbzwDtkHH+1WXbGlVV8N9LZRFBt2zvLvJZu8YGIJJM/y8VXppiGW4Pl3eJT83hnxCcBomBgf6i1qhHFXZIakjxMJliwwREzBgeQg+5FN2r4RO6A6kECfEVPjdiZlQykBZ2yVMSCa3rNPF0JuD7wPH1Ag5APuCR6UO/2eoCqTlSg3CZBKs7AHM5cAjjzqdobNpaGdN4VubpJclMHxHxKZny58Wfn4zTWvLd4fDt3D0BCqG2kzx4Aft7VDsK2zEu7d2rBUQmZBZpA6fKLbSfMz61mv1q3Bda3AUQnJJVEnbtXbB3AAEeRaKVoZJJIZcIC1xkD92oMdGO0xOePDuIxgkdKr11TG8xgOSQIJMNiR1ES7k9BiKYWyLluSy2wSymXAMQ2QvzNO5sgHk0kbCqbh3Ak3AJCkFiEUFFnJyAeB96y5Gb5DGoUqUQHFtZKnbO95LbiuCw2hPLBrfaZCPZbLFUEZwpZmBAPSOfXcfSiC8Aqs0BnI+wLOSR1+bHTM8YI7SxNwySdsCeot8A+gP3IpJd4lJq99x15CMp8LsA/kRCnbM5/P+3nigXW2qF6qTiPKM+p2g0pa1EhWuAnvHnBiASVAnoJyPamFYEncrKw2TwwG4KW3QB1PPuIpMtbE1Ls2hqyECtt88AcSg8f/APOMjmn7yowAW5+JtJ23CJO+ABvMLgWzCmOR0qo1IA2KgLbt7cZywEAfStG7N5dwbKgwefkUxEeZge1BvgM8VJ0S7W0AuqUuIJ3FgTExtxtngg5681Tdk6w6a8tvUE904hX6r83jA67TBIGcexPXJZL2VO7LIHQDhSX7th5HLAx5fSl+2ezUv9nWgSNyNeCzglpSVEeY3Yz+1Uw3wlsGPalXBgNJc2XNp43ifLaXg8yPlYnPP2o2m0b3JYiBcFy4TzAUPIJmZChRHsOtIfCqfxVlO9JAtkK23532lVS2B5ksLeeAKuNLrbgOo3iENpnP6QzEBbYHMRB9dlK4VJp8x45rafPQ1orZud6qwCibzLQBtLEAtEAH7c1PVMgCBTO9G8XG4LJAAjB8Sjp8pqPZt2IW2rKhJuHdt/E3A2kUgSFhiWAB5Mniq97bMobA7s3t0MZ8dsMI9iWH288Jl0BeVZlqdALQbuLStnxXZ9A9vd18r0Hp4TxFI9n6gIyMZlru0RAJLXmUSQOsBiP5AB0o3Z8d6lzqUuWuTyZYkx/9lT9MVWdkFkIGSFuEBjkEIzF5B6ht0f702iSKRkspedp6iBaARSS1sBgxlS+4QViABAgA8e2QaC0FuXmJi0Wa8eCAGiU6ZLFYGTIOKgurQyCvia4bq9Svdcc9JBg+pnmiHTliycy5aDMADwBufCFlz9PpSuZnLYtdKr39O2ArM0ruO4zt2sciFb1Hn0zVZpdR3d1UL7jsJVwTILWwGgyZgEEEmp6VyLVxS2XU2rW0PMWxypjMSzFgDJeB8ppa9bsnVIpUEW0trAwnhOSBMkEnKkxCZ60ZeI91HUsuzO2Hkq91yA7pO59wI2kQJMACTLc+lF/9qkNsa4lyHKRdSIK8gXBAOAw4OIxiaHq+znTvyNq70ncxUDctva7GTwNgY9IpHtHs24yHxjcbi3QQcJsgAsxnndc6dOnNFuQ9Iy8id4+pts0m0LAADG3bAYIWkKI5HExnrNZqr3dqA0Qbwx8zMqqIPUfNuI3E4HWJBjpB3lq58huqyvkCVI3dMbgSHnnignUbrpWNoS2bZE5UicBY2gxBnPzDIHKyk3uZaCfZt+7vAfYXN51MmWTc5uqiu2DBIGAY2ZGDNzoOy0vMT3pZfCCGjcWVT4s8nOV8oIiSKqdHaJu3XYkCQ+MCQDAaOE+bJ554NXHZOrC3reUUW95ZmYE3S8Kpxw+OvSaZS1tgfgOd8umsM11QWeVVT4pGSN58gBxxyKptZpzqGtqG3m5ckziAgLFdsQqSIHPK84jfbfaROx33C2VQG4oPg7xAVULBYEnJeIER5wi3xTtYA3FuC3IKuB4SZ27HABQAAy3i4PuX10o21lha0m24zox2qMzBIO0kqIAyWA6zmeuQ6vWlLYcWyLbyrRkWWgjcOfwywk8RzwcA0XaKasRpbiC3LhrboTd3kSm1nLBk5M4wp46WnZFtruD4m7zYw8MFdh+XA8MHnOSRmKMk7oFk21a2tBdZdxLsZkdMSAAQQoEDrxjFUdjWtatoqljgyZYyd7c8VctpTbNu0zAjvn8MQINveFMj9ZyaDesuDstr4bY2YHXkz6+KfrStyXgczaTtcDhO2AtsbQQdo2iPlBbmD1Eg59BTL6cMAeGO0josTBMg5JJED+U0prtd3e5bY2qMzgu5gZGYUSTgfqOTUdTYNi2wubC7BbhUQwXcy7WJGSAMASRz6zZLiZKm2HIL6izCMyy5gTEAKAZGIwTHvUbalUgnxC5cUyDALSBOMkHZ7EURLHDGWfdEHGDbkQDzgT/m9ICul1II3T4QW3A5yzeACDIznkcUOFeeJn3dS4vagOqovhFtWuMYgy4IUjGWgJHvHWq/s3WKtu4VQKcsBBIXaYEK3JkAfWaVuPtW4zSAbiNOATsRPCck8sKOHCoyKJ2KiyIMuWJjnltox5TQrT5BT29wLT2x4GOF2d6TzyW3epMgc8mPWt3dQTftmRtGQOcB2AIPAaJn/q+lTu9n94F/FtWSqBYYtIJXElQQFyc8R16UxrbTIwY3UdrimVUCEYT4huAK+4AncekSyjxM0w/Ztwd/bcqGzu2kzAcHbA9FVTHQfaia5xtZBO7wspmdwVlBM5gkzzPHoapNJr1cq20/IyDJgble2vAAEKP2FM2rp3HcrAMwVTIGD0X1weDyaWUKRnJUg1q4EKMykbN7oOSWUBUEACAGbdn/AHFMXlYZBxO09J2i2IzyJcD3pTsi4os3HZQwUQk/qeRETMDaGkTlc4oy7nuW7HAbc0yfDvdiHIxgIbY9c5pcvDkQhHMr88vuEth9h27iRbktwACPCCSerFcfQUHvmS4U3EjYQQTjFsKOsc9fWpfEHahci3bULatkqiKT+Uibhz4nI2iT0MUTtHQtburcWGVx4RzndDo2JDicDrA5mg0TxVwXBqy9+Hyr2Wts+3b+GWjjeohmPQKxJI9OaGtm7vOnLBYvM5JPhUxd3EZjb4UbNB7J3C4LLqqtdDHbEiQMKQDj5Xx5ETxVg670JcB2du7YEfOFVVuc9CWVfYx1FBd2jqw4tQVvVaefgV3ZNtbFw7GYh3BVnEHd+EN3yyp3ExjoKf1Wn0vdO6eC53Y7y0ZIfKqHRpJxkEfzGfOk+01HfWdoxuBE/wAmx+PTYft60fWncis+RdREIycsflJ8yJ6+RFBTdlVrJp8NTVm4ALQAVWHdvuj9V1SoBPACn/1GiaDRs6C2BlnIgnlSFYnAmfF9oqpu6gC6ylj4GgHGVV5AA9EWY9qstD2ivdKQzLDEXCCMqgUETEhSu0YOcdMVGm2csZZpNF9oOwbq5CpIklO8XvNxBBLASoncfDMyBmqK6FCb9t0BV27vCSqu7S/G1TLgQCT4V5rXY+kuLN1xCu0qR8rF1Dgp6AKR6Fo6Vvt3XEJZ3KrG5b3ueAHVQJIH8zEx/N7VWltRRS7O2gi1q05G29u8L7ejGFI3snKrGJaPmxFWh1HI8yeODg3SB+rxnp1Sq+/pFFru7gUnvl/LIJCsJ9iSCD6ilER7d0oCbq7yoFzxMrrAJBnxwzDryDMwKRpOwtx0ex1CaoXtZdf/AJWntsG8sIwnHMs5P19Kr7JGxLvXxE7ic7wHJnmAUf71Z9nqH0msYOCz3SgmQFAaAYGY3E8ckVV27qQy7pA3weflYn6yJU/9VDFtRvmUjdOxntAP3dlRsZg7C4sHw94C8wOYMHBjqeKX7eG97NuTBQsQBuTctpijbsg8zE8k1VXNW2nvWlky0mZnxKUDEjouxY6kARwaY7O7S7zUWyoubWJYiALYjBCx0gREwN5pr7ObwKxdjra/bqTauMS1y7ZjiSDYRWJPUT+8mi9qrtvOLObt0FgPFGWaLm7pggQJkngc0PWaK22rF+60Im1UChnueBVJ8KyVkg5wImr3XaN1ZbjKlm0iQzXTaYbQMI0qWG45IDcL5nDRXEMtqKE9muZS44RCu4gEjcVVlDFTLADcOYAMeQqs0/Yt61cAtkXLnd3lXpDi2+0sGnfLkAkRtI/mgXAs22uJs1Nm4otbdguAhmBZkIHGGJMDyBzUb/ZSWntlQA7uu4gAlE3KTt5CklyxI6KB5g5yy77C5vAJb7XsJqr1lzdItBAAltYAa0qpBLGSTLA7cQfWUTY0F1Qtq+UBaSt22Nt4l9xzIAgkAsSfKK32pq7li8jQCXuWwTAMoRbRVP1Nw+7CudviLtzYCRbDEFo+aXYfSFcx6Cni0CUjtdJoNsLtlX27mCHu5UEOe8I2mG6gn6VGzrrdu9be1JRXW2CJ3OD8zsW5UiDM8CRzSC9oFbYu2xNsK+5Cu5CwMD8POYxIz1meYjV6bUb0tnY1vbJP+BKkxgQwwpGcYBrK2rQU0y9+JdV+MmxVIDHcScKO6t+I7WH5W4n1rmrvb15WZQLcBjtOwmQcg+C4B19T6mmPjxSyKUcDce8IBncUtWgokf8AQT7iqDta8puGCMADrmBE9OYrN6HJjY0sJNre/wCir1cgFAFE3CHMSx2+IhZjGAfPwjihNqJd2fdJtWsA7YAI8IYho58hxWtReDXASTDRGed1vbn+8xU9WFQowYHcqTAxC7G3HzJLnj9NXQ2a7G2v7+4hG2s8jcSeFA5gAkEjp0pSzcBRVICoSHPHSGM+wWPv5mtpqHFqyACAi3YPSfDBPngk48x51pLZLgGPxNqqSPlm+qEj0gdfOjXAOrjqW3bKd0wQ4bbvYMJUljkkGQcKMHoBVVrdXhrdoKo+UMJJJ3RuLcnwvPAjHlVt8TpvvOSB8wUnk4Cgg+czPFUFmVfaSCBcRSy9PxCIYevv0FaCsM7ui2udq2bXed1YS44bJvEsvQjaoIUQIOZ4rND8V3nVu8s2WWGJC27Y3ZVYnqTvP2+/MLcdwhie8LsfoEA+vgH3q37GsLafurhVmYsptqNxBVQWDMDCEhGXbk5EhZqrikmBTbkki31Rt9yDbtbVZ/lAjad2YUkQBvJiYiehpDQas3DuMsFgqSIkHwkmOMZ9yPSrztZm7m0pCBnt3LpiQQWAhVEzPgjrg+tV72FRLVsrDXt9xj1VZAtqI5+Un61HRpgxYvQW1BKLasrIK2hcuT/y2ZUwekKrA5mJMcmrLsnUG7qhtQBLatcIYAbgLJEufaDt6A8TM03aep3KC48b77jD+QMe6URnOT9Fqw7KsMo1N7CqAlpGYyBko8r+bdsjPnQlFZWwQinJZdtPpqAvXPxrCoWaSWBwu8yQCPIEAQW/UfSm21oYXLOnZhvaZBIbcoB3CeE2BgCMnqYxVPoT3l5zkBF2KfVlEj08JYwP0jyq7+FOz/4jWrbbHgYl5xDW26DqQ7NyP3zmktxVK264v8HU9j6W3Y0gvuZZjttGSAYZpfwzKksGAz8gJzmgWnuB2UqVRbjSIgtIQi4OYECAAegzxTfxRrtOz9x4lS1Kd3bwSYKwMFYUkdcGeIpXX3kF9rYthQFJksT8lsEeGIGHAGeZ+kpvgdMNFQgUc3bK203OSAQMk70ubo9Mgn2q41GmIUYndbMxMKbXdcGY+eRA8jQfhxwNfYJMzYd2JAj8RdwB+k9PyHip/EFq4oN0g7EuMgIYQYNsx7EhhPEipuNq0ZS1ZzeouW7Zt3WTe1y2rRMKBsVNxjJDZbB4M5nF7Y1WmuaczpzaXvBZHdtucEqhnxKNwgrJJJO0RzFc52g7XLaXPzXFNpREBR1EExEtgeQiABXR/ASO8q6hxbvM5BiCVRUAB6ZMiMZNNWhyYbanXP8AwvV7OXS2bFp23kFyAVjwsu5pCgxAPPSOc1z3xAUu2hdsOrJiNpUBQFcPmfllEH+XrUPjLV/+MRrh3DvCi244BkBiSYJnoBwPOqfRag3L2s0+/cDp7pWP1IBtI6Z3HHtTJHRKUYpR+H9j/ZjTaUuAQJnZtYgb3tqYWQCAFJMj5CcGaX1erUXbItoB495LEltzXiCMAAZBGB5ZNKaW33um0wAZp1MRBJPdrdLTGTIM+mym/hXswtrLK3EeFRbj7lYboJfk8ne6j6H1pcmrOeVuMUvDU9DtKgRbbKi7VDFQcyT3ny/plozyQfKuJTTd0z2SBuVmBfou9Rug9CWc/wDlNdpoEB1N660yRG0tPhVi1ssP1RMKMwc5Nc/2j2jp03XXF0Q4At7VADARvJYEQWJEif6K1mjR2y01ZzPalvdd0rHeC917ZkwpV3aTJiCN3zDHHli47H7IW3rN1wkpA2C2SwuyOAWG3YoTcYx4hkRkj6lNRL3QypZht73AxMZCFVUAAkERJmTVV2x8Tam5et3LdubhQqikYti4Fhj0BM4H8ueYoxWlLkDDqk1qdJfu6Zr7ur3QwDd4pVtpkjc8RIIBUE8DctLdqa3S3SLr3jdeSi2lA2mSotrJBCwHPiH3wKV+Hux9Rba5f1N5hdJ2WypILRDHaFKsVKjgfrBgRNJ6rRWmuloi011rbKSQWNq13neMQTgsJj1UedbsrcpqW9vUqNpFlbSxcO+D3iracTtJmNwGGHIQcTR9dq3/AIgO7qyWrJuMCqjfAMhm5/L1xj3qlG7ujbJje6adQSPzPLmfJkRo8wwpfUazvLurZQ21bDDaV5DsQq+e4TFTWbh51JyZ2essW9SyWr1ruiO7u2riEsjbCrQPDAEY561xvbXZDaabb7WdgWE/n2m0ojgg7C37+9Wui7aZFUOO9tCyrNbKyZQoAQRjdIPTkVYfF/Z51ulFzTAM6lW2fnAIZCqny8X7VWNPQGJ3bOO0ZZ7Ytp4wrE7CcmSxVAhGflCnrkYxh212G9n+IvXF2M5AW2GhiC4O0qpJBfaBlZEt60/8O9jbCEy2pcBtu4A2AAzNuaDDAk4XPTAmR/DXad0i4XHj3hDuGYtW1UggjDDBwOfLincnGLZPD1y3v+AfbfbDi1YdlRN6BtpG7cC/hBaIEgHpOfQ1zWr7XNt3W4gU7jEJuBExuDbcyQauPiK0WTR21gPbWwoM4yzbYzn/AAzVV2frr57zYMC60yTyYbjpgijBJq2gYrV1JFPrwEUEYKEGfMePP99ZrNXZJdMMFITPQ7kBJB6kHE+cVDty4HuBBIhBgjynbOOoP+lNWbrG0o2yVuAAEmRuFtty+pCiPQmuhKkmJFbos9JoTeZLYOwHlwMKApJwOhlBTlu7p++W0oZmtkOWMgkhxKqg4EAnMkbfM0rrLr2RbsK/duz7LhnxGdm1VAyCMZ96F8Pab/xJwNttWE8NLKxJJ5LAmSCT8vpUk9LZ0KPBDN3Ule8uElpdipIAkg29rg/zEgxjgVU/D7Lca7bCgs9oNbLDhx+KYgcEMQfOntNbDpesNLFmNxSY5UhTGckz6gR6Gl9FoLmkCal1IIKrb4G7AUDaecCTPp51SFJCSvMI6Ud2oLAoVVmWBLDbJfaOpG4cnE8yoqw/4edmrqNSq5RFlznxMEtmZbHBc5iJ6YNF7VSLrXCiutq1KGcS4CqApOeScgg7D50x/wAOHW1eDSNzByB+UIqlRzkySQOpIY9MtmWRt8SeXtod7fsg6pLVoELbVV8RwoR5GT57f39ar7+oRr926rALatkKhBxsU2rcMVj5ip+vWpHV97fuksSDuUnygEAjMyYk1S6SxKOoP+LcRJn9bgnn/oI881GG1M3SZaac/sT7Q0bm9cDSqYO+PyQCxHQtEiPNo61e627cGneEM3b79PyqTbAXHiIRbZH1qPYzG4x1AjYshwwO0sHLBcHkJtIM/l6U12h21aClVu53C2gUqO6LQGZlI3bfFz6Us5tvKkV6PCk2+Ij2do2DKypwGuXD5nwopOOcHHHzH2b+E+0201i4ygB7sIp9QBA9SZIqxv2baLsa4VAQAufEud5bYomDgk+WIiTStu01tEICXFViGL/KPCrq21ZjDcdfpS5m9wxwVHZi/Z11mvWt07nds8zKCT6c/tTvbFzbdL8fhRPBBa3Jg8iAB9TT2l1qC4GFrT7lBbggou0Asq7QFHkQcznmk+1NdpiIuoywVzBLECdwhTG3w8Ez71Nq2TeG4xdvimF7EcLdtnBm33YlQR4d1qSfypIJP05qx0tvvNoZvwzdZiokgrtKhj9MSOdx4xNTptVbUrtQ4UNCtIEkvknHM9fvmpFtivcV1MK25t0lmkbSSTnJu8cYFDVOy0VUdSHafw67KyIbY7t8MzAADurZyx4OI+npjrtLr0s6QXduURBjbDlQAx3DB6Z4Ncrod97R3nljcuOglh8u47ZAOIZlIkAHxjoK6O+F0ukskoG2af5In8QlVOOoBWnbrQTDUc2aOzRyfZvZup1+pZwAstuJMbUOxmtglTz9etW1/wD9laK87orXr7SSd5CDaF3gFiAR4Cx55jjFVF/tS8toWLcKb34t8T4yLik214iNotloj5lHGKo7F9WvWLZRXZu8tMZAgwxdVVIAG1o3GZ9Iqi4+4k5RU63dnat21qGKpaS1pVEs5RCdk7vEWwASQkxyCfSA/Dl827lx2DsTvh2YAlVS3LZM+O5cGM5txXOizdupetWuSv4gDKCSGt20DFiMKqOZ4JJIJjFlq9Dei4rq1tVtWp6qHfUd7skSsgXVkT+QelLJWtWFyd7Hc/D1kC27BQu4hAIIA2oZAGZEk+KZIg5Ncb8d3FM9ZSARySjONwM4LEkx/Ka7zR2immtqsBiAzBsTttqpVR54B+lcn2jprd25BYpYUAuSc5Y7UUT4ixNwz09xmd1VHRiJyg6E9C0aIkBVuXANpaQAu9WBj80F5B9Sc1HQC1ZYtBuX38CbmO1cgNdMEGQWMDnw4jmjdtXQ2psWlH+EdpVeGBnwktkHapEk8Cqi6Wua52Qg7FuWyp4BPgtMP822eeQeWNLFf2ZrKki91utVBdUyXazefcSQFU3BG0EwAR3QkQBsOM0jdRTctXDgF3cjMiUtrmeBuMDzAofaGlTvigu3CRpCmMbZ71wZjnwwPRab7JvrqNL3Twpvq3duJJVl2qTuxhiBjAO09c0MqpedyjfMT7KunudPvVv/AAt0qeOltktyeWhto4HIq21qW7djfdKLcuMAzENwjLcFvCncdoJ94mqrU31t6xLagFLhhv8Aq3B+8X2uQR6U78UXgEDi4xuM6WwrYCAypdV58QEZj5T5Gla7aviLSpnPtqGdNMUMb0W2QIBfdcvBVmIH+H+/Wr1tc9vVW7lpo3hUCliEJuPcMEdZYgYPSuUvLJsISWDWGuN6Mz3mXHobhH19qN8bXxZ/hjbJ8CqFM/mtqtxT5Se9H71bJeIo878/QjOXYb9xcXNT3Ot095AczdJIJjvbxtvbHOFgAHr9aa+LtQunvhFybjFlwACbhRTO3qOTPU+tVPahLXboWSLWotsM/wDLvKjdPyg27Z/ze9Kdq624bWjuk/iCyqE5PhYHLA/y7PYx1NUcbdPYnB1Jr4hPiG6gayXdty2bbECACAzKfUtlgB0mZoNjX2bUqrQCQ0EExKLgQMCi/FoBu2iAP8BGx/ObsYjgMP3qq7Nuachu+U7t2JDcbVjj60YJOKuxcXvUUuoLd8WLE8EscniB/fpXR/DajvL5uYW2hdHJMAou3HQnK/2aysq+K9Pp9g4PefvK7tW7be699WuNukywAY+FogD5B4ccnFN2dSw1KOBtBtlognbNptyqWOSu/B9R61lZRkldDZnZ1Xw/2b3V03SsjfstoPzbVPOMwQOeoJqm+Ie0NRqbjXGZD3ZKrbTIBJwTEyZzjyxWVlQi7vzyKTWnvKjtDUE2mzKo7ls8sCmxOJ/5h+zdBR/hVy913JC/hlQsYAVHhVAzjwjyHXNbrK6JxWVo5VN+kS87iCa/xLaWB4oJjLeKM9APTjHrROyJ8Mk/4qsPL8NdxOOnj/asrKE4pKkL3m75nQaHRbLFrTMP8QpcuychGYQoA/NESf5gKS+E9KgLsVEvuVfRCjOWzwQFGfesrK45tyi1e/5K62o8P+BNRqoD5nxR6AwrQPufp707e2K4ttJ73SILhlj4rqogYLwGm4o3eQ+2qyhBbHNhTkrp8V5+h3Hwh27buIw1D2mDotsNiLgUbQSATEzHuK4ft38TUXAoIG7ao5kK5BA6mZnGcxWVlNi9mSXvLTk5YNvwGtFeHfW1w3VmMANLXADB65b6MPKq1rsBpBm3pbTAEzJuG3u5xEPt6cVlZUoayrzuVzNR88jrvhnQBUCIWgvalTMLndsE+WZMdJofxN2g91jpgrhjeFvdBhEZg28kcSWI/wAlarKpiKpPwZ0w0h8DjtLqe81V26cbu8cL1UeIWViceAoP8tI9haZzeRUjwXgGJYLuNzaVVWbLBiqSBluBjJysrpw9c3uR5nR1mdvn/hddvahVd7YDlACCykL+IWYm4H8yUgeQtrPWrS5rHtW75d99oHT29mIELpldsCFJkmBisrKlDVefA61334fk7T401D2rNspCst23k5LDw7kUATkRPHWucu6I3dTLpvSxcVViYuby1y4T5bVA8+FrKypT7xeOq8+IHti8z3yBCKLbODAJdSPChJ/mJxzEjEVVDQGzqb14kkMyoscF7l4XVPOdoP7+9ZWVOMndeH9mxeD8f9GOzE367VK35EtwREgiwwExwIuXOfP1pLtfvC+gW22xttmDnlrpDCRiYUnPOaysp9mn4L7IM9n54lgukS5ctX4iyqEgiAV8YJlehXuyPUnFE+KdJcuXbxVuFQQ0+Pc5KSFIgBEYYj5pnNZWVl3vn9As5bs/VKFXwEN3aW1RyZAjxmYGA/nnPpUe1CNXYuopPeJctFDtgFmsBHSfXusZ5gcHGVlX2lnW+n3OJy/iWGrQLrnt/luaOMYJNh9vPntsGi2rS3D/AApIXwC0rkZDBVz9Pl+g8q3WVpK5L3fYpHdg+2NK4OlRgdzaa3bnjxBjM/ccjrWvhLsy1dt3GdNx75gDzgKnHpM1qsqGLNxwm1zI4jrE88k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3012" name="AutoShape 4" descr="data:image/jpeg;base64,/9j/4AAQSkZJRgABAQAAAQABAAD/2wCEAAkGBxITEhUTExMVFhUXFRsXGBgYGBgdGRcdGBUYGBcXGhgaHSggGRolGxgYITEhJikrLi4uFx8zODMtOCgtLisBCgoKDg0OGxAQGy8mICUtMC0tLS0vLS0tLS0tLy0vLS0tLS0tLS0tLS0tLy0tLS0tLS0tLS0vLS0tLS0tLS0tLf/AABEIAKgBLAMBIgACEQEDEQH/xAAbAAACAgMBAAAAAAAAAAAAAAADBAIFAAEGB//EAEMQAAIBAwMBBgQEBAQEAwkAAAECEQADIQQSMUEFEyJRYXEGMoGRI0JSoRRi0fAzgrHBB0Ny4SSSohUWFzRTc7LC8f/EABsBAAMBAQEBAQAAAAAAAAAAAAECAwAEBQYH/8QAMhEAAgIABAIGCQUBAAAAAAAAAAECEQMSITFBUQQFIjJh8BMUUnGBkaGx4QYVQsHR8f/aAAwDAQACEQMRAD8A7Tu5qS2aOookRXrZzgymlsfvTdqxHSghzyfpFMJcEYqMm2USRsgUK9dHFCbdQTYJNFRXFgb5FloojgRT7MBEVWrbVQM+9D1OtAEBqk1b0HTpFpe1iiq+52ioOADVJqdcKDaYmqRwRJYpevcByOetFtoxzVbZvxA4q7t3gFGelaXZDHUYsWUQScmh3SpM0MatSYIqV65bghcmo63bKcAd24fOk70DkmpPcpdtWB0k1WKJtkrTAjAJrNgzIpNtWZo9ptw5qtMS0SWynQVBrcUW2QK1cuimTdgpCV21S1y2asbooDLV4TJSiVlxTS7VZ3LNK3tNHGa6YTRzyixQXIoy3qF3RrfdGqNJk02M22BqbWx0pMKakLpFI4ch1PmY+lk1O3oF61H+LNES/NZ56MshttMnlQbmnHpTcioMKRNjtIrrlgUtcseVWrKKXcVaM2SlEre5NSGmNNsDQzVczJ0hc2BUTaFNRWbaGZho7CwQvIk1MkNyY9hS6uank8YrwT1wnB86LdcA8UIHjFSuBifSgYYW8D0igXrorQsnr+1K6lWpoRTYJyaQWDEkwKTvss1BmbgzQyDXTHC11OeWLpoHtKrHNHVQMCkc1tLppnhW7QqxeDHAgUyfFT9nWrHEVXW2mmFrnnDmXjLkbu6ieAftQf4hh0NM7jWws+tJsOLfxR8jUCuNxx/vTzITwP8AagvZJ8qKaA0xB7LHMQKJp7bTjC9TVgqR81Y6jz+lNn4C5OJCJodwelbPpRC2B4aOqDoA7w+VQZpogt1gt1RNE6YJkqGymhZNb7iKOdAysQax7URrQA4ot1QKWd6om5CtJEDYxxSlzS0+rUdAPOn9I4iZFIobmnNRVTV5qLfkJpfafKqxxrRN4NMrl9TU99NFfSoFKOdMGVoXL1skUbu6iyCtaNTAm2KgbQo2K1I8qNsGgAxUZ9Kaj0FaNv2rZg0Wlu4Io1u/nmq6aNbNeY1Z2p0XSehoqjriaqbYPSTRlvMDBU/vUHBviVzpFkxPnQmU1BN36W+xolwkc4pdhtxd7YPShmxFG3VLdVFNoRxTEnsqfeo90PKrBY6is2rT+lYvo0KCAIgUT6UyFAqJ20mexstAAPWKKGYdBW/DWmI8612aqJ96agx8ooLPUCfeiogcidwz1pZ7I/Ux9hR9tRK+tUjKtmJJXugSWyOG+/NFDnrmhOD5zUO/8wapTkTtRGUuAc0Zbwqs74Vnfe9M8GxVjJFm1+gtqPSlRcrYzQWGluF4t7BjePpWd4DWhZqYUCi8oVYJkHlWxZNE7wVjXK1s1ICwjrUGvfWsuVFV86dVxF14EWeh76ZGnBzIHvQXseRBoxnEEoyAM9CK0drdQKVZNEXYApWtpo22tFabMLlBQajmjRWVswaOH/8AiiA3/wAqNvUd6Z//AA/vNOJ/xSQAA6SD1IYH7SOPeuRPwbqCJIyYMbgQvp5mtj4L1B5I+k58sxXyX7jh8ZHsehmuH0O50f8AxO0u7IvLzkqp46QGPPFdF2H8eaTULIubGBgq5AIwTPJEYOZivLE+E7nkCfUMB94k1BvhVwRJbyJRG689OKX9ywm9TKM1wZ7qO1BGCD6z/ShDUkr4mny4rxb/AN3bxgG7cC8/Ixk4gwW5wOfKr5BqEWBf1DY/Ssz/AJgY4p11l0ZCScj0Frw8z71KxrB5hvrXmup1WpujubqXdk4dbiIWj9e3P28qho+zjZYNp0FpuCSzNuHXhokjzFPPrfo6da/Qivej1NO0bUwzqDE5YAwOTBNHS4r5RhEkGCDEGCMdecV4pd+H77BxutICZUruJXxEkQR1kzmrXs/s+4iBC48JkFRBJK7SSepIxNc8ut8NapfX8D548z1i+V6Bvf8A7Uk+oUEAsJJj6xMe9cAun6G5cOer+vSKKtpR6+7Man++ZdofX8COSZ19/tqwhYNcUbPmnp6VVH/iBogit3gG5WKgg8gwFOMEmqoMI2yAPKJH7msVwMAj2Cgf71N9eTf8EbNFcS30HxvYvYIuqYzNpyvsGAzQ9Z8WMCRZ07OIMMzBROeVJnbxnnJwKqmYfqH2rW71/apvrjHrSKNnQ9d+KNWU8GmRXn81yVAk5gAE4j96Vt/EvaG8btPZKZkByG5xBM8DHGfStIhPAJ/y1P8Ah38j/wCU1P8AeOk+AU820WM6b4l1MjfphHXbcXHiORPOIx75pvT9t72Ie0bfigGVIjbO5oOPFIxPQ+1fb09w/l+5Aow0VzzX7n+lPDr7pMHwfwD6riz2gy1/jrO7bJx12naeOGHv+x8qcTu//qLPuKo7fZx6ufoP9z/SjpoEHJY+5/pFXX6jxuMUWh1XiPeNfEtO8X9S/cVJbnqPpSCIq5CgfT/eid4fM0X+pMThhr5/g6odUL+UvkPCD+b96nsXq0+1V2/0P71PdU1+osbjFFX1ThcGx8bRwPvWxd8gPtVZNTW43ma6MP8AUEZd+D+Dv/BJdVtd2S+X/R5nnyrQYeU0st9uoFSN70ruw+t+iy/lXvTOafQcZcLCt/eKGVnrQ7t8wSFkxgHE+QnpVLqddr48Gnsg+t3d7Hhau+s+ixV50RfRMZ/xZeOlQ2Vy13V9rZizZmehXGeMvT2g7T14Yd7prcSJh1kecDcQaMeuejbZhH0LE9llwbfrUTb9aOu5hJXbPQxI+xIrWyutdPwK76+aJeqYnsv5AdorIHlRCBWGPOg+sOj+2hl0PF9k5u3eE0RL2Qap01CyTJ4P7Z/0NMWLwAM5J9cdfsQP9K/P3Fn0fpolkuoqa6iTzM/1qo70liSIGfeI59BUH1IAWJBaYzge5A6Rx1zSqDA8eKL83cTM4P8AvRS0R64/1qq70hWiCcDHqOPfpPpWNqm3QZ5Mx1JH+v8AWmjC0GOMpFqjAnjPTiom4DgLJJI6c9KQXUyAQZP15PPvHP0oqX4AY8YPuckdMgDM+gorCQ2eLHlVPJefIdOf3n7VtbaN+Uc+XpNKpcgwG5EwCegiccdKj349zj35gHI96PoUDsch5bCfoHnxUhYUD5V+1VneesRvE/YeeemPWmEuYwcieuMRGPKf75rehT4mSw/ZXyHRbT9I+3ripC2n6VpAMdpbGQDicR9+uft51salhBJnPB6gD5fSBP2rPo/iN2OSLAaZfL9h/SprZWPpSFu62GJYwfvujp14P9xUrd7+byxPpxHQGf2isuj+IbitkO9yvnWdyvnSu8kyAR1HJnw9fLM/et2r7NAGB0mRMx5SfM9enkaX1fxGzjQ045ms/hx6UqNQpcJMMB4hicnz88Dp1ph3jIM9R55gT5Hn+81vV/E2cktoHipGwP7NRKiR9vv19omtc5EkxEjOQCf3zn1GOtH1bxNnJCx7VvuKGGg7Z8WTniBAk+U9PY0Xf4mUHIBPlH9RJ+1b1Z8zZzXc1E2hUkkYzugemSsj2nP7UK40tAfawlgJnIBZQfPAg9cGh6s+Zs4QWwKyB/f70Hv3LEGY2zgGclgAWOfynI6dZqxs2g7rtwpEgR+YA7lPkTHXzxW9X13A5izrAkwOlRg0ubjjbujCFz/MQsuM8kkTHl9a3Z1gJQzG4ERI5BIcyenhj6mj6BcGbMEM1uiraUAkz58kyAMkdef9agrpMQZ9ZzzI9eDWXRnzBnBO/kKNZQDJ56UVAvkQTx6mJ+n/AH9KFeVlGeSSPYZz5YEfURVoYKiBysKzjioEior4sxAPn79a13eJGQOemM549D9qtQphtiolPStuQIyOCYnyBP8AoP3rfdzkxWoB5kVJHBIHUdTABEceefWjtcABBIPnz58/Y0lbY7SZ8Kxg8yRgDAx6+lSLAHMklVgTnJyT/LIP7UrTujgcnmypFkt7LQQPwxI6nxMpz9D9z9Bi5C4xBgcHBwCfvNKXrvdt3hG+BB/ShJ4I5gT/AOk81PS23a6FUzCifIBQQT7ADms42ikk9B/+LhhnBSJ9QRBOOCWIphriyQfMnPGIlvQYA+tLm14XcRCbd1toLbXUwXPRpBEcCR1zQ9DcLbw67oGwFpJkndmGHRQcnOD0oZWOk7ostMwZiGwx4GOcwDPn58yQaGNVtCoTkW5APPSJ98R1/wB19IyLucBp2C5gSLchtp8QyegnqR6SIae58xt5ZzvJUTleAQcKAVUDkxMiADsumo+SlZZW7haAMkzJPIBHQj0/0rbHaY5g4M9NsiR/cSaVZhyGSJCckeIqW2kEnjHXrWBWjbHgcsM8FgZ/uPP1zPVbk8zW4yl4kF5ndPrAkCfqcT/SmLZhSRiTDfUkDPSAJPt91LFyCJYEgGcdQpIP7COODUhcAsg9Af8A9iw+vp5EVk2GMnQ+t2OIAMH0AyBB6yccVK/eDMxPO0tHo2WHEcEn/LPnSLoYgNgeGCTMcZPRvEuen1ovmN8gMVnPHWIxG3/VaLZTMOXXickEjbE8ZYx5Tnj+lRtvCliBwYI6DJXjzP2rntP2sbNxUvgAow2kgbWB2qCPIjj03VYLdnaAdxITPIOV8Qz5x9xRacRlLUs9PqIUkkTmc8nc8R5TB/fzqKPJVQ0nDbY/KD1nH6v/ACmkGY7FxkHbggj58HiIznjjpUbd/JY57srbgeSAFs+clv3pRs2g3f1RNycxPhJ5mSBx7H7ij2rhCzIwD82R6Y8gep/T70skFnZlJG0QQY6gHH/VkH38qkba74+RGVSkcKChZtvXHNM+YXIs0vGBAwxx54bn3IIP+Wp6btMgmWKqDBCgA+hJA3ExnPE0po7Je3I2r44RSTIAmW+4EmOWxQrumL3VRCBJaUnKjcUUk8H8ogdM9aFy3Beg1q9cWdrbZIUENJIYElTM5IBgem6iFiWMj8gYMxkcyOfRc+49KWOkXvrMgkXLbKG5krscAyRJ8AnjIOKb014d2TO7aSGPUw+1hHptjrxwaKbGboP3niLQ2SRn67RE+gxHWaC10BtvIAJMczG1VwZGRM/9qN2ZcUIXhlLOVUHBLAKylTI/LI958qC6xcaYPjG1RlTBaXMcwNzHz3DpWaa4msLZcAq5kYLQZk7QxxGTw3OPXMGx0EgiYBUsYMzImW/lBE88xiZwhpS/dsxB3hxvZhllQLc3AE/zEQIGOkZe0igLtxLgseIAI/myzEmZMyPfISoDdlRb1I3zO7eGUEgAIRlVjr/iA59aHeUqU3Qs4HUsYfxFcRIJJYxEdeidhyx7jx27i3Cx+U7luIux1OPCQGkgeY61LtXRm93iBtpVgrBiAAjXUYsSfz7AVjOYijxVmRdo+1QSdoLbY5WJUkYGPlIHua0lsLqOJBMNtGBO1dx8gGkAe9VVhwly6lxpUIbvhaGJUbCoBPPXyimuynutprzFQCSQssQoUEbZZzJAgSf98Uy2M0MKj7CzKyzKjmf0jPn/AFrVq4GQzILTAOYzGD1zuMVFL2+zsN0Fh4nCq7qm0Z2wo6rOeZHNNXGAtFjuQC0W7y5CliRg5+bkCImT7U1CkNYzKZmVnbuB/m/EJ6Yge84omrTbmYUiQ38ufuZaI84qrZD3RZd1wptJAiSsS3hMkx6xwcdafZFuWWEiDtdWwOQCyyJjpP09KFmFygIQSViYkAyYAUkY4kAfXMGactaG0QC9whvLbPtysj2pfse2Lj7ji1aAcscb4E5ngSBj0yaWCNfLXTIDMdo8QgewOOvMH9qZN1Ylo807SebVggBvC4HIJ8ZG0wPCRt6g8DzqSXlLWiVKHFtgZ3ZtjbzwDtkHH+1WXbGlVV8N9LZRFBt2zvLvJZu8YGIJJM/y8VXppiGW4Pl3eJT83hnxCcBomBgf6i1qhHFXZIakjxMJliwwREzBgeQg+5FN2r4RO6A6kECfEVPjdiZlQykBZ2yVMSCa3rNPF0JuD7wPH1Ag5APuCR6UO/2eoCqTlSg3CZBKs7AHM5cAjjzqdobNpaGdN4VubpJclMHxHxKZny58Wfn4zTWvLd4fDt3D0BCqG2kzx4Aft7VDsK2zEu7d2rBUQmZBZpA6fKLbSfMz61mv1q3Bda3AUQnJJVEnbtXbB3AAEeRaKVoZJJIZcIC1xkD92oMdGO0xOePDuIxgkdKr11TG8xgOSQIJMNiR1ES7k9BiKYWyLluSy2wSymXAMQ2QvzNO5sgHk0kbCqbh3Ak3AJCkFiEUFFnJyAeB96y5Gb5DGoUqUQHFtZKnbO95LbiuCw2hPLBrfaZCPZbLFUEZwpZmBAPSOfXcfSiC8Aqs0BnI+wLOSR1+bHTM8YI7SxNwySdsCeot8A+gP3IpJd4lJq99x15CMp8LsA/kRCnbM5/P+3nigXW2qF6qTiPKM+p2g0pa1EhWuAnvHnBiASVAnoJyPamFYEncrKw2TwwG4KW3QB1PPuIpMtbE1Ls2hqyECtt88AcSg8f/APOMjmn7yowAW5+JtJ23CJO+ABvMLgWzCmOR0qo1IA2KgLbt7cZywEAfStG7N5dwbKgwefkUxEeZge1BvgM8VJ0S7W0AuqUuIJ3FgTExtxtngg5681Tdk6w6a8tvUE904hX6r83jA67TBIGcexPXJZL2VO7LIHQDhSX7th5HLAx5fSl+2ezUv9nWgSNyNeCzglpSVEeY3Yz+1Uw3wlsGPalXBgNJc2XNp43ifLaXg8yPlYnPP2o2m0b3JYiBcFy4TzAUPIJmZChRHsOtIfCqfxVlO9JAtkK23532lVS2B5ksLeeAKuNLrbgOo3iENpnP6QzEBbYHMRB9dlK4VJp8x45rafPQ1orZud6qwCibzLQBtLEAtEAH7c1PVMgCBTO9G8XG4LJAAjB8Sjp8pqPZt2IW2rKhJuHdt/E3A2kUgSFhiWAB5Mniq97bMobA7s3t0MZ8dsMI9iWH288Jl0BeVZlqdALQbuLStnxXZ9A9vd18r0Hp4TxFI9n6gIyMZlru0RAJLXmUSQOsBiP5AB0o3Z8d6lzqUuWuTyZYkx/9lT9MVWdkFkIGSFuEBjkEIzF5B6ht0f702iSKRkspedp6iBaARSS1sBgxlS+4QViABAgA8e2QaC0FuXmJi0Wa8eCAGiU6ZLFYGTIOKgurQyCvia4bq9Svdcc9JBg+pnmiHTliycy5aDMADwBufCFlz9PpSuZnLYtdKr39O2ArM0ruO4zt2sciFb1Hn0zVZpdR3d1UL7jsJVwTILWwGgyZgEEEmp6VyLVxS2XU2rW0PMWxypjMSzFgDJeB8ppa9bsnVIpUEW0trAwnhOSBMkEnKkxCZ60ZeI91HUsuzO2Hkq91yA7pO59wI2kQJMACTLc+lF/9qkNsa4lyHKRdSIK8gXBAOAw4OIxiaHq+znTvyNq70ncxUDctva7GTwNgY9IpHtHs24yHxjcbi3QQcJsgAsxnndc6dOnNFuQ9Iy8id4+pts0m0LAADG3bAYIWkKI5HExnrNZqr3dqA0Qbwx8zMqqIPUfNuI3E4HWJBjpB3lq58huqyvkCVI3dMbgSHnnignUbrpWNoS2bZE5UicBY2gxBnPzDIHKyk3uZaCfZt+7vAfYXN51MmWTc5uqiu2DBIGAY2ZGDNzoOy0vMT3pZfCCGjcWVT4s8nOV8oIiSKqdHaJu3XYkCQ+MCQDAaOE+bJ554NXHZOrC3reUUW95ZmYE3S8Kpxw+OvSaZS1tgfgOd8umsM11QWeVVT4pGSN58gBxxyKptZpzqGtqG3m5ckziAgLFdsQqSIHPK84jfbfaROx33C2VQG4oPg7xAVULBYEnJeIER5wi3xTtYA3FuC3IKuB4SZ27HABQAAy3i4PuX10o21lha0m24zox2qMzBIO0kqIAyWA6zmeuQ6vWlLYcWyLbyrRkWWgjcOfwywk8RzwcA0XaKasRpbiC3LhrboTd3kSm1nLBk5M4wp46WnZFtruD4m7zYw8MFdh+XA8MHnOSRmKMk7oFk21a2tBdZdxLsZkdMSAAQQoEDrxjFUdjWtatoqljgyZYyd7c8VctpTbNu0zAjvn8MQINveFMj9ZyaDesuDstr4bY2YHXkz6+KfrStyXgczaTtcDhO2AtsbQQdo2iPlBbmD1Eg59BTL6cMAeGO0josTBMg5JJED+U0prtd3e5bY2qMzgu5gZGYUSTgfqOTUdTYNi2wubC7BbhUQwXcy7WJGSAMASRz6zZLiZKm2HIL6izCMyy5gTEAKAZGIwTHvUbalUgnxC5cUyDALSBOMkHZ7EURLHDGWfdEHGDbkQDzgT/m9ICul1II3T4QW3A5yzeACDIznkcUOFeeJn3dS4vagOqovhFtWuMYgy4IUjGWgJHvHWq/s3WKtu4VQKcsBBIXaYEK3JkAfWaVuPtW4zSAbiNOATsRPCck8sKOHCoyKJ2KiyIMuWJjnltox5TQrT5BT29wLT2x4GOF2d6TzyW3epMgc8mPWt3dQTftmRtGQOcB2AIPAaJn/q+lTu9n94F/FtWSqBYYtIJXElQQFyc8R16UxrbTIwY3UdrimVUCEYT4huAK+4AncekSyjxM0w/Ztwd/bcqGzu2kzAcHbA9FVTHQfaia5xtZBO7wspmdwVlBM5gkzzPHoapNJr1cq20/IyDJgble2vAAEKP2FM2rp3HcrAMwVTIGD0X1weDyaWUKRnJUg1q4EKMykbN7oOSWUBUEACAGbdn/AHFMXlYZBxO09J2i2IzyJcD3pTsi4os3HZQwUQk/qeRETMDaGkTlc4oy7nuW7HAbc0yfDvdiHIxgIbY9c5pcvDkQhHMr88vuEth9h27iRbktwACPCCSerFcfQUHvmS4U3EjYQQTjFsKOsc9fWpfEHahci3bULatkqiKT+Uibhz4nI2iT0MUTtHQtburcWGVx4RzndDo2JDicDrA5mg0TxVwXBqy9+Hyr2Wts+3b+GWjjeohmPQKxJI9OaGtm7vOnLBYvM5JPhUxd3EZjb4UbNB7J3C4LLqqtdDHbEiQMKQDj5Xx5ETxVg670JcB2du7YEfOFVVuc9CWVfYx1FBd2jqw4tQVvVaefgV3ZNtbFw7GYh3BVnEHd+EN3yyp3ExjoKf1Wn0vdO6eC53Y7y0ZIfKqHRpJxkEfzGfOk+01HfWdoxuBE/wAmx+PTYft60fWncis+RdREIycsflJ8yJ6+RFBTdlVrJp8NTVm4ALQAVWHdvuj9V1SoBPACn/1GiaDRs6C2BlnIgnlSFYnAmfF9oqpu6gC6ylj4GgHGVV5AA9EWY9qstD2ivdKQzLDEXCCMqgUETEhSu0YOcdMVGm2csZZpNF9oOwbq5CpIklO8XvNxBBLASoncfDMyBmqK6FCb9t0BV27vCSqu7S/G1TLgQCT4V5rXY+kuLN1xCu0qR8rF1Dgp6AKR6Fo6Vvt3XEJZ3KrG5b3ueAHVQJIH8zEx/N7VWltRRS7O2gi1q05G29u8L7ejGFI3snKrGJaPmxFWh1HI8yeODg3SB+rxnp1Sq+/pFFru7gUnvl/LIJCsJ9iSCD6ilER7d0oCbq7yoFzxMrrAJBnxwzDryDMwKRpOwtx0ex1CaoXtZdf/AJWntsG8sIwnHMs5P19Kr7JGxLvXxE7ic7wHJnmAUf71Z9nqH0msYOCz3SgmQFAaAYGY3E8ckVV27qQy7pA3weflYn6yJU/9VDFtRvmUjdOxntAP3dlRsZg7C4sHw94C8wOYMHBjqeKX7eG97NuTBQsQBuTctpijbsg8zE8k1VXNW2nvWlky0mZnxKUDEjouxY6kARwaY7O7S7zUWyoubWJYiALYjBCx0gREwN5pr7ObwKxdjra/bqTauMS1y7ZjiSDYRWJPUT+8mi9qrtvOLObt0FgPFGWaLm7pggQJkngc0PWaK22rF+60Im1UChnueBVJ8KyVkg5wImr3XaN1ZbjKlm0iQzXTaYbQMI0qWG45IDcL5nDRXEMtqKE9muZS44RCu4gEjcVVlDFTLADcOYAMeQqs0/Yt61cAtkXLnd3lXpDi2+0sGnfLkAkRtI/mgXAs22uJs1Nm4otbdguAhmBZkIHGGJMDyBzUb/ZSWntlQA7uu4gAlE3KTt5CklyxI6KB5g5yy77C5vAJb7XsJqr1lzdItBAAltYAa0qpBLGSTLA7cQfWUTY0F1Qtq+UBaSt22Nt4l9xzIAgkAsSfKK32pq7li8jQCXuWwTAMoRbRVP1Nw+7CudviLtzYCRbDEFo+aXYfSFcx6Cni0CUjtdJoNsLtlX27mCHu5UEOe8I2mG6gn6VGzrrdu9be1JRXW2CJ3OD8zsW5UiDM8CRzSC9oFbYu2xNsK+5Cu5CwMD8POYxIz1meYjV6bUb0tnY1vbJP+BKkxgQwwpGcYBrK2rQU0y9+JdV+MmxVIDHcScKO6t+I7WH5W4n1rmrvb15WZQLcBjtOwmQcg+C4B19T6mmPjxSyKUcDce8IBncUtWgokf8AQT7iqDta8puGCMADrmBE9OYrN6HJjY0sJNre/wCir1cgFAFE3CHMSx2+IhZjGAfPwjihNqJd2fdJtWsA7YAI8IYho58hxWtReDXASTDRGed1vbn+8xU9WFQowYHcqTAxC7G3HzJLnj9NXQ2a7G2v7+4hG2s8jcSeFA5gAkEjp0pSzcBRVICoSHPHSGM+wWPv5mtpqHFqyACAi3YPSfDBPngk48x51pLZLgGPxNqqSPlm+qEj0gdfOjXAOrjqW3bKd0wQ4bbvYMJUljkkGQcKMHoBVVrdXhrdoKo+UMJJJ3RuLcnwvPAjHlVt8TpvvOSB8wUnk4Cgg+czPFUFmVfaSCBcRSy9PxCIYevv0FaCsM7ui2udq2bXed1YS44bJvEsvQjaoIUQIOZ4rND8V3nVu8s2WWGJC27Y3ZVYnqTvP2+/MLcdwhie8LsfoEA+vgH3q37GsLafurhVmYsptqNxBVQWDMDCEhGXbk5EhZqrikmBTbkki31Rt9yDbtbVZ/lAjad2YUkQBvJiYiehpDQas3DuMsFgqSIkHwkmOMZ9yPSrztZm7m0pCBnt3LpiQQWAhVEzPgjrg+tV72FRLVsrDXt9xj1VZAtqI5+Un61HRpgxYvQW1BKLasrIK2hcuT/y2ZUwekKrA5mJMcmrLsnUG7qhtQBLatcIYAbgLJEufaDt6A8TM03aep3KC48b77jD+QMe6URnOT9Fqw7KsMo1N7CqAlpGYyBko8r+bdsjPnQlFZWwQinJZdtPpqAvXPxrCoWaSWBwu8yQCPIEAQW/UfSm21oYXLOnZhvaZBIbcoB3CeE2BgCMnqYxVPoT3l5zkBF2KfVlEj08JYwP0jyq7+FOz/4jWrbbHgYl5xDW26DqQ7NyP3zmktxVK264v8HU9j6W3Y0gvuZZjttGSAYZpfwzKksGAz8gJzmgWnuB2UqVRbjSIgtIQi4OYECAAegzxTfxRrtOz9x4lS1Kd3bwSYKwMFYUkdcGeIpXX3kF9rYthQFJksT8lsEeGIGHAGeZ+kpvgdMNFQgUc3bK203OSAQMk70ubo9Mgn2q41GmIUYndbMxMKbXdcGY+eRA8jQfhxwNfYJMzYd2JAj8RdwB+k9PyHip/EFq4oN0g7EuMgIYQYNsx7EhhPEipuNq0ZS1ZzeouW7Zt3WTe1y2rRMKBsVNxjJDZbB4M5nF7Y1WmuaczpzaXvBZHdtucEqhnxKNwgrJJJO0RzFc52g7XLaXPzXFNpREBR1EExEtgeQiABXR/ASO8q6hxbvM5BiCVRUAB6ZMiMZNNWhyYbanXP8AwvV7OXS2bFp23kFyAVjwsu5pCgxAPPSOc1z3xAUu2hdsOrJiNpUBQFcPmfllEH+XrUPjLV/+MRrh3DvCi244BkBiSYJnoBwPOqfRag3L2s0+/cDp7pWP1IBtI6Z3HHtTJHRKUYpR+H9j/ZjTaUuAQJnZtYgb3tqYWQCAFJMj5CcGaX1erUXbItoB495LEltzXiCMAAZBGB5ZNKaW33um0wAZp1MRBJPdrdLTGTIM+mym/hXswtrLK3EeFRbj7lYboJfk8ne6j6H1pcmrOeVuMUvDU9DtKgRbbKi7VDFQcyT3ny/plozyQfKuJTTd0z2SBuVmBfou9Rug9CWc/wDlNdpoEB1N660yRG0tPhVi1ssP1RMKMwc5Nc/2j2jp03XXF0Q4At7VADARvJYEQWJEif6K1mjR2y01ZzPalvdd0rHeC917ZkwpV3aTJiCN3zDHHli47H7IW3rN1wkpA2C2SwuyOAWG3YoTcYx4hkRkj6lNRL3QypZht73AxMZCFVUAAkERJmTVV2x8Tam5et3LdubhQqikYti4Fhj0BM4H8ueYoxWlLkDDqk1qdJfu6Zr7ur3QwDd4pVtpkjc8RIIBUE8DctLdqa3S3SLr3jdeSi2lA2mSotrJBCwHPiH3wKV+Hux9Rba5f1N5hdJ2WypILRDHaFKsVKjgfrBgRNJ6rRWmuloi011rbKSQWNq13neMQTgsJj1UedbsrcpqW9vUqNpFlbSxcO+D3iracTtJmNwGGHIQcTR9dq3/AIgO7qyWrJuMCqjfAMhm5/L1xj3qlG7ujbJje6adQSPzPLmfJkRo8wwpfUazvLurZQ21bDDaV5DsQq+e4TFTWbh51JyZ2essW9SyWr1ruiO7u2riEsjbCrQPDAEY561xvbXZDaabb7WdgWE/n2m0ojgg7C37+9Wui7aZFUOO9tCyrNbKyZQoAQRjdIPTkVYfF/Z51ulFzTAM6lW2fnAIZCqny8X7VWNPQGJ3bOO0ZZ7Ytp4wrE7CcmSxVAhGflCnrkYxh212G9n+IvXF2M5AW2GhiC4O0qpJBfaBlZEt60/8O9jbCEy2pcBtu4A2AAzNuaDDAk4XPTAmR/DXad0i4XHj3hDuGYtW1UggjDDBwOfLincnGLZPD1y3v+AfbfbDi1YdlRN6BtpG7cC/hBaIEgHpOfQ1zWr7XNt3W4gU7jEJuBExuDbcyQauPiK0WTR21gPbWwoM4yzbYzn/AAzVV2frr57zYMC60yTyYbjpgijBJq2gYrV1JFPrwEUEYKEGfMePP99ZrNXZJdMMFITPQ7kBJB6kHE+cVDty4HuBBIhBgjynbOOoP+lNWbrG0o2yVuAAEmRuFtty+pCiPQmuhKkmJFbos9JoTeZLYOwHlwMKApJwOhlBTlu7p++W0oZmtkOWMgkhxKqg4EAnMkbfM0rrLr2RbsK/duz7LhnxGdm1VAyCMZ96F8Pab/xJwNttWE8NLKxJJ5LAmSCT8vpUk9LZ0KPBDN3Ule8uElpdipIAkg29rg/zEgxjgVU/D7Lca7bCgs9oNbLDhx+KYgcEMQfOntNbDpesNLFmNxSY5UhTGckz6gR6Gl9FoLmkCal1IIKrb4G7AUDaecCTPp51SFJCSvMI6Ud2oLAoVVmWBLDbJfaOpG4cnE8yoqw/4edmrqNSq5RFlznxMEtmZbHBc5iJ6YNF7VSLrXCiutq1KGcS4CqApOeScgg7D50x/wAOHW1eDSNzByB+UIqlRzkySQOpIY9MtmWRt8SeXtod7fsg6pLVoELbVV8RwoR5GT57f39ar7+oRr926rALatkKhBxsU2rcMVj5ip+vWpHV97fuksSDuUnygEAjMyYk1S6SxKOoP+LcRJn9bgnn/oI881GG1M3SZaac/sT7Q0bm9cDSqYO+PyQCxHQtEiPNo61e627cGneEM3b79PyqTbAXHiIRbZH1qPYzG4x1AjYshwwO0sHLBcHkJtIM/l6U12h21aClVu53C2gUqO6LQGZlI3bfFz6Us5tvKkV6PCk2+Ij2do2DKypwGuXD5nwopOOcHHHzH2b+E+0201i4ygB7sIp9QBA9SZIqxv2baLsa4VAQAufEud5bYomDgk+WIiTStu01tEICXFViGL/KPCrq21ZjDcdfpS5m9wxwVHZi/Z11mvWt07nds8zKCT6c/tTvbFzbdL8fhRPBBa3Jg8iAB9TT2l1qC4GFrT7lBbggou0Asq7QFHkQcznmk+1NdpiIuoywVzBLECdwhTG3w8Ez71Nq2TeG4xdvimF7EcLdtnBm33YlQR4d1qSfypIJP05qx0tvvNoZvwzdZiokgrtKhj9MSOdx4xNTptVbUrtQ4UNCtIEkvknHM9fvmpFtivcV1MK25t0lmkbSSTnJu8cYFDVOy0VUdSHafw67KyIbY7t8MzAADurZyx4OI+npjrtLr0s6QXduURBjbDlQAx3DB6Z4Ncrod97R3nljcuOglh8u47ZAOIZlIkAHxjoK6O+F0ukskoG2af5In8QlVOOoBWnbrQTDUc2aOzRyfZvZup1+pZwAstuJMbUOxmtglTz9etW1/wD9laK87orXr7SSd5CDaF3gFiAR4Cx55jjFVF/tS8toWLcKb34t8T4yLik214iNotloj5lHGKo7F9WvWLZRXZu8tMZAgwxdVVIAG1o3GZ9Iqi4+4k5RU63dnat21qGKpaS1pVEs5RCdk7vEWwASQkxyCfSA/Dl827lx2DsTvh2YAlVS3LZM+O5cGM5txXOizdupetWuSv4gDKCSGt20DFiMKqOZ4JJIJjFlq9Dei4rq1tVtWp6qHfUd7skSsgXVkT+QelLJWtWFyd7Hc/D1kC27BQu4hAIIA2oZAGZEk+KZIg5Ncb8d3FM9ZSARySjONwM4LEkx/Ka7zR2immtqsBiAzBsTttqpVR54B+lcn2jprd25BYpYUAuSc5Y7UUT4ixNwz09xmd1VHRiJyg6E9C0aIkBVuXANpaQAu9WBj80F5B9Sc1HQC1ZYtBuX38CbmO1cgNdMEGQWMDnw4jmjdtXQ2psWlH+EdpVeGBnwktkHapEk8Cqi6Wua52Qg7FuWyp4BPgtMP822eeQeWNLFf2ZrKki91utVBdUyXazefcSQFU3BG0EwAR3QkQBsOM0jdRTctXDgF3cjMiUtrmeBuMDzAofaGlTvigu3CRpCmMbZ71wZjnwwPRab7JvrqNL3Twpvq3duJJVl2qTuxhiBjAO09c0MqpedyjfMT7KunudPvVv/AAt0qeOltktyeWhto4HIq21qW7djfdKLcuMAzENwjLcFvCncdoJ94mqrU31t6xLagFLhhv8Aq3B+8X2uQR6U78UXgEDi4xuM6WwrYCAypdV58QEZj5T5Gla7aviLSpnPtqGdNMUMb0W2QIBfdcvBVmIH+H+/Wr1tc9vVW7lpo3hUCliEJuPcMEdZYgYPSuUvLJsISWDWGuN6Mz3mXHobhH19qN8bXxZ/hjbJ8CqFM/mtqtxT5Se9H71bJeIo878/QjOXYb9xcXNT3Ot095AczdJIJjvbxtvbHOFgAHr9aa+LtQunvhFybjFlwACbhRTO3qOTPU+tVPahLXboWSLWotsM/wDLvKjdPyg27Z/ze9Kdq624bWjuk/iCyqE5PhYHLA/y7PYx1NUcbdPYnB1Jr4hPiG6gayXdty2bbECACAzKfUtlgB0mZoNjX2bUqrQCQ0EExKLgQMCi/FoBu2iAP8BGx/ObsYjgMP3qq7Nuachu+U7t2JDcbVjj60YJOKuxcXvUUuoLd8WLE8EscniB/fpXR/DajvL5uYW2hdHJMAou3HQnK/2aysq+K9Pp9g4PefvK7tW7be699WuNukywAY+FogD5B4ccnFN2dSw1KOBtBtlognbNptyqWOSu/B9R61lZRkldDZnZ1Xw/2b3V03SsjfstoPzbVPOMwQOeoJqm+Ie0NRqbjXGZD3ZKrbTIBJwTEyZzjyxWVlQi7vzyKTWnvKjtDUE2mzKo7ls8sCmxOJ/5h+zdBR/hVy913JC/hlQsYAVHhVAzjwjyHXNbrK6JxWVo5VN+kS87iCa/xLaWB4oJjLeKM9APTjHrROyJ8Mk/4qsPL8NdxOOnj/asrKE4pKkL3m75nQaHRbLFrTMP8QpcuychGYQoA/NESf5gKS+E9KgLsVEvuVfRCjOWzwQFGfesrK45tyi1e/5K62o8P+BNRqoD5nxR6AwrQPufp707e2K4ttJ73SILhlj4rqogYLwGm4o3eQ+2qyhBbHNhTkrp8V5+h3Hwh27buIw1D2mDotsNiLgUbQSATEzHuK4ft38TUXAoIG7ao5kK5BA6mZnGcxWVlNi9mSXvLTk5YNvwGtFeHfW1w3VmMANLXADB65b6MPKq1rsBpBm3pbTAEzJuG3u5xEPt6cVlZUoayrzuVzNR88jrvhnQBUCIWgvalTMLndsE+WZMdJofxN2g91jpgrhjeFvdBhEZg28kcSWI/wAlarKpiKpPwZ0w0h8DjtLqe81V26cbu8cL1UeIWViceAoP8tI9haZzeRUjwXgGJYLuNzaVVWbLBiqSBluBjJysrpw9c3uR5nR1mdvn/hddvahVd7YDlACCykL+IWYm4H8yUgeQtrPWrS5rHtW75d99oHT29mIELpldsCFJkmBisrKlDVefA61334fk7T401D2rNspCst23k5LDw7kUATkRPHWucu6I3dTLpvSxcVViYuby1y4T5bVA8+FrKypT7xeOq8+IHti8z3yBCKLbODAJdSPChJ/mJxzEjEVVDQGzqb14kkMyoscF7l4XVPOdoP7+9ZWVOMndeH9mxeD8f9GOzE367VK35EtwREgiwwExwIuXOfP1pLtfvC+gW22xttmDnlrpDCRiYUnPOaysp9mn4L7IM9n54lgukS5ctX4iyqEgiAV8YJlehXuyPUnFE+KdJcuXbxVuFQQ0+Pc5KSFIgBEYYj5pnNZWVl3vn9As5bs/VKFXwEN3aW1RyZAjxmYGA/nnPpUe1CNXYuopPeJctFDtgFmsBHSfXusZ5gcHGVlX2lnW+n3OJy/iWGrQLrnt/luaOMYJNh9vPntsGi2rS3D/AApIXwC0rkZDBVz9Pl+g8q3WVpK5L3fYpHdg+2NK4OlRgdzaa3bnjxBjM/ccjrWvhLsy1dt3GdNx75gDzgKnHpM1qsqGLNxwm1zI4jrE88k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4" name="Picture 6" descr="http://ruzickajan.cz/cs/wp-content/uploads/2015/05/pole-v-java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" y="3933371"/>
            <a:ext cx="8291739" cy="1829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4165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/>
          </p:cNvSpPr>
          <p:nvPr/>
        </p:nvSpPr>
        <p:spPr bwMode="auto">
          <a:xfrm>
            <a:off x="710927" y="3605349"/>
            <a:ext cx="5322299" cy="163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</a:pPr>
            <a:r>
              <a:rPr lang="cs-CZ" altLang="en-US" sz="5400" b="1" dirty="0">
                <a:solidFill>
                  <a:srgbClr val="A2CE42"/>
                </a:solidFill>
                <a:latin typeface="Museo 700" pitchFamily="50" charset="-18"/>
              </a:rPr>
              <a:t>2020</a:t>
            </a:r>
            <a:endParaRPr lang="en-GB" sz="5400" b="1" dirty="0">
              <a:solidFill>
                <a:srgbClr val="A2CE42"/>
              </a:solidFill>
              <a:latin typeface="Museo 700" pitchFamily="50" charset="-18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551680" y="1456790"/>
            <a:ext cx="80859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b="1" dirty="0">
                <a:latin typeface="Museo 700" pitchFamily="50" charset="-18"/>
              </a:rPr>
              <a:t>3 000 škol = 120 000 </a:t>
            </a:r>
            <a:r>
              <a:rPr lang="cs-CZ" sz="3600" b="1" dirty="0" err="1">
                <a:latin typeface="Museo 700" pitchFamily="50" charset="-18"/>
              </a:rPr>
              <a:t>000</a:t>
            </a:r>
            <a:r>
              <a:rPr lang="cs-CZ" sz="3600" b="1" dirty="0">
                <a:latin typeface="Museo 700" pitchFamily="50" charset="-18"/>
              </a:rPr>
              <a:t> </a:t>
            </a:r>
            <a:r>
              <a:rPr lang="cs-CZ" sz="3600" b="1" dirty="0" smtClean="0">
                <a:latin typeface="Museo 700" pitchFamily="50" charset="-18"/>
              </a:rPr>
              <a:t>obědů/rok </a:t>
            </a:r>
            <a:r>
              <a:rPr lang="cs-CZ" sz="3600" b="1" dirty="0">
                <a:latin typeface="Museo 700" pitchFamily="50" charset="-18"/>
              </a:rPr>
              <a:t>= 120 000 000 příležitostí měnit </a:t>
            </a:r>
            <a:r>
              <a:rPr lang="cs-CZ" sz="3600" b="1" dirty="0" smtClean="0">
                <a:latin typeface="Museo 700" pitchFamily="50" charset="-18"/>
              </a:rPr>
              <a:t>dětem </a:t>
            </a:r>
            <a:r>
              <a:rPr lang="cs-CZ" sz="3600" b="1" dirty="0">
                <a:latin typeface="Museo 700" pitchFamily="50" charset="-18"/>
              </a:rPr>
              <a:t>život!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660515" y="349669"/>
            <a:ext cx="5868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800" b="1" dirty="0">
                <a:solidFill>
                  <a:srgbClr val="FF0000"/>
                </a:solidFill>
                <a:latin typeface="Museo 700" panose="02000000000000000000" pitchFamily="50" charset="-18"/>
              </a:rPr>
              <a:t>Náš cíl</a:t>
            </a:r>
          </a:p>
        </p:txBody>
      </p:sp>
      <p:pic>
        <p:nvPicPr>
          <p:cNvPr id="6" name="Picture 3" descr="zdrava_skola_PPT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Users\Karolina\Dropbox\Skutečně zdravá škola\Materiály pro koordinátory\Grafika\Kluk_s_batohe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2042" y="2333953"/>
            <a:ext cx="3855545" cy="4524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06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96721" y="601250"/>
            <a:ext cx="660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FF0000"/>
                </a:solidFill>
                <a:latin typeface="Museo 700" pitchFamily="50" charset="-18"/>
              </a:rPr>
              <a:t>Naše úspěchy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2012" y="1728593"/>
            <a:ext cx="863331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Museo 700" panose="02000000000000000000" pitchFamily="50" charset="-18"/>
              </a:rPr>
              <a:t>Záštita </a:t>
            </a:r>
            <a:r>
              <a:rPr lang="cs-CZ" sz="2800" dirty="0" smtClean="0">
                <a:solidFill>
                  <a:srgbClr val="FF3300"/>
                </a:solidFill>
                <a:latin typeface="Museo 700" panose="02000000000000000000" pitchFamily="50" charset="-18"/>
              </a:rPr>
              <a:t>Ministerstva </a:t>
            </a:r>
            <a:r>
              <a:rPr lang="cs-CZ" sz="2800" dirty="0">
                <a:solidFill>
                  <a:srgbClr val="FF3300"/>
                </a:solidFill>
                <a:latin typeface="Museo 700" panose="02000000000000000000" pitchFamily="50" charset="-18"/>
              </a:rPr>
              <a:t>životního prostředí </a:t>
            </a:r>
            <a:r>
              <a:rPr lang="cs-CZ" sz="2800" dirty="0">
                <a:latin typeface="Museo 700" panose="02000000000000000000" pitchFamily="50" charset="-18"/>
              </a:rPr>
              <a:t>nad programem </a:t>
            </a:r>
            <a:r>
              <a:rPr lang="cs-CZ" sz="2800" dirty="0" smtClean="0">
                <a:latin typeface="Museo 700" panose="02000000000000000000" pitchFamily="50" charset="-18"/>
              </a:rPr>
              <a:t>SZŠ.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Museo 700" panose="02000000000000000000" pitchFamily="50" charset="-18"/>
              </a:rPr>
              <a:t>Záštita </a:t>
            </a:r>
            <a:r>
              <a:rPr lang="cs-CZ" sz="2800" dirty="0" smtClean="0">
                <a:solidFill>
                  <a:srgbClr val="FF3300"/>
                </a:solidFill>
                <a:latin typeface="Museo 700" panose="02000000000000000000" pitchFamily="50" charset="-18"/>
              </a:rPr>
              <a:t>ministra zemědělství </a:t>
            </a:r>
            <a:r>
              <a:rPr lang="cs-CZ" sz="2800" dirty="0" smtClean="0">
                <a:latin typeface="Museo 700" panose="02000000000000000000" pitchFamily="50" charset="-18"/>
              </a:rPr>
              <a:t>nad programem SZŠ.</a:t>
            </a:r>
            <a:endParaRPr lang="cs-CZ" sz="2800" dirty="0">
              <a:latin typeface="Museo 700" panose="02000000000000000000" pitchFamily="50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3300"/>
                </a:solidFill>
                <a:latin typeface="Museo 700" panose="02000000000000000000" pitchFamily="50" charset="-18"/>
              </a:rPr>
              <a:t>Příklad dobré praxe </a:t>
            </a:r>
            <a:r>
              <a:rPr lang="cs-CZ" sz="2800" dirty="0">
                <a:latin typeface="Museo 700" panose="02000000000000000000" pitchFamily="50" charset="-18"/>
              </a:rPr>
              <a:t>pro města a obce v </a:t>
            </a:r>
            <a:r>
              <a:rPr lang="cs-CZ" sz="2800" dirty="0" smtClean="0">
                <a:latin typeface="Museo 700" panose="02000000000000000000" pitchFamily="50" charset="-18"/>
              </a:rPr>
              <a:t>NSZM.</a:t>
            </a:r>
            <a:endParaRPr lang="cs-CZ" sz="2800" dirty="0">
              <a:latin typeface="Museo 700" panose="02000000000000000000" pitchFamily="50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Museo 700" pitchFamily="50" charset="-18"/>
              </a:rPr>
              <a:t>Metodika SZU</a:t>
            </a:r>
            <a:r>
              <a:rPr lang="cs-CZ" sz="2800" dirty="0">
                <a:latin typeface="Museo 700" pitchFamily="50" charset="-18"/>
              </a:rPr>
              <a:t> Uzdravme svou školní jídelnu a Nutriční doporučení ke spotřebnímu koši </a:t>
            </a:r>
            <a:r>
              <a:rPr lang="cs-CZ" sz="2800" dirty="0" smtClean="0">
                <a:latin typeface="Museo 700" pitchFamily="50" charset="-18"/>
              </a:rPr>
              <a:t>MZ: </a:t>
            </a:r>
            <a:r>
              <a:rPr lang="cs-CZ" sz="2800" dirty="0">
                <a:latin typeface="Museo 700" pitchFamily="50" charset="-18"/>
              </a:rPr>
              <a:t>doporučení jsou až na detaily shodná s těmi, která prosazuje Skutečně zdravá škola </a:t>
            </a:r>
            <a:endParaRPr lang="cs-CZ" sz="2800" dirty="0" smtClean="0">
              <a:latin typeface="Museo 700" pitchFamily="50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Museo 7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76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30043" y="1419305"/>
            <a:ext cx="5419726" cy="2862322"/>
          </a:xfrm>
          <a:prstGeom prst="rect">
            <a:avLst/>
          </a:prstGeom>
          <a:effectLst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latin typeface="Museo 700" pitchFamily="50" charset="-18"/>
              </a:rPr>
              <a:t>Co dělají </a:t>
            </a:r>
            <a:r>
              <a:rPr lang="cs-CZ" sz="6000" b="1" dirty="0">
                <a:solidFill>
                  <a:srgbClr val="EC546F"/>
                </a:solidFill>
                <a:latin typeface="Museo 700" pitchFamily="50" charset="-18"/>
              </a:rPr>
              <a:t>s</a:t>
            </a:r>
            <a:r>
              <a:rPr lang="cs-CZ" sz="6000" b="1" dirty="0" smtClean="0">
                <a:solidFill>
                  <a:srgbClr val="EC546F"/>
                </a:solidFill>
                <a:latin typeface="Museo 700" pitchFamily="50" charset="-18"/>
              </a:rPr>
              <a:t>kutečně</a:t>
            </a:r>
            <a:r>
              <a:rPr lang="cs-CZ" sz="6000" b="1" dirty="0" smtClean="0">
                <a:latin typeface="Museo 700" pitchFamily="50" charset="-18"/>
              </a:rPr>
              <a:t> </a:t>
            </a:r>
            <a:r>
              <a:rPr lang="cs-CZ" sz="6000" b="1" dirty="0">
                <a:solidFill>
                  <a:srgbClr val="00B050"/>
                </a:solidFill>
                <a:latin typeface="Museo 700" pitchFamily="50" charset="-18"/>
              </a:rPr>
              <a:t>zdravé </a:t>
            </a:r>
            <a:r>
              <a:rPr lang="cs-CZ" sz="6000" b="1" dirty="0" smtClean="0">
                <a:solidFill>
                  <a:srgbClr val="00B050"/>
                </a:solidFill>
                <a:latin typeface="Museo 700" pitchFamily="50" charset="-18"/>
              </a:rPr>
              <a:t>školy</a:t>
            </a:r>
            <a:endParaRPr lang="cs-CZ" sz="6000" b="1" dirty="0">
              <a:solidFill>
                <a:srgbClr val="00B050"/>
              </a:solidFill>
              <a:latin typeface="Museo 700" pitchFamily="50" charset="-18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799618" y="3265964"/>
            <a:ext cx="5501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6000" b="1" cap="none" spc="0" dirty="0" smtClean="0">
                <a:ln w="0"/>
                <a:gradFill>
                  <a:gsLst>
                    <a:gs pos="32000">
                      <a:srgbClr val="EC546F"/>
                    </a:gs>
                    <a:gs pos="60000">
                      <a:srgbClr val="00B050"/>
                    </a:gs>
                  </a:gsLst>
                  <a:lin ang="5400000" scaled="1"/>
                </a:gradFill>
                <a:effectLst/>
                <a:latin typeface="Museo 700" panose="02000000000000000000" pitchFamily="50" charset="-18"/>
              </a:rPr>
              <a:t>?</a:t>
            </a:r>
            <a:endParaRPr lang="cs-CZ" sz="6000" b="1" cap="none" spc="0" dirty="0">
              <a:ln w="0"/>
              <a:gradFill>
                <a:gsLst>
                  <a:gs pos="32000">
                    <a:srgbClr val="EC546F"/>
                  </a:gs>
                  <a:gs pos="60000">
                    <a:srgbClr val="00B050"/>
                  </a:gs>
                </a:gsLst>
                <a:lin ang="5400000" scaled="1"/>
              </a:gradFill>
              <a:effectLst/>
              <a:latin typeface="Museo 700" panose="02000000000000000000" pitchFamily="50" charset="-1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0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5399157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dirty="0" smtClean="0">
                <a:ln w="0"/>
                <a:solidFill>
                  <a:srgbClr val="EC54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seo 700" panose="02000000000000000000" pitchFamily="50" charset="-18"/>
              </a:rPr>
              <a:t>Suroviny od místních farmářů pekařů a řezníků</a:t>
            </a:r>
            <a:endParaRPr lang="cs-CZ" sz="3600" dirty="0">
              <a:ln w="0"/>
              <a:solidFill>
                <a:srgbClr val="EC546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useo 700" panose="02000000000000000000" pitchFamily="50" charset="-18"/>
            </a:endParaRPr>
          </a:p>
        </p:txBody>
      </p:sp>
      <p:pic>
        <p:nvPicPr>
          <p:cNvPr id="4" name="Picture 4" descr="bedynka aja voracko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617" y="514698"/>
            <a:ext cx="5800773" cy="461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177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ontent Placeholder 2"/>
          <p:cNvSpPr>
            <a:spLocks noGrp="1"/>
          </p:cNvSpPr>
          <p:nvPr>
            <p:ph idx="4294967295"/>
          </p:nvPr>
        </p:nvSpPr>
        <p:spPr>
          <a:xfrm>
            <a:off x="1063625" y="1014608"/>
            <a:ext cx="7213600" cy="323584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5400" dirty="0" smtClean="0">
                <a:latin typeface="Museo 700" pitchFamily="50" charset="-18"/>
              </a:rPr>
              <a:t>Školní stravování </a:t>
            </a:r>
            <a:r>
              <a:rPr lang="cs-CZ" sz="5400" dirty="0">
                <a:latin typeface="Museo 700" pitchFamily="50" charset="-18"/>
              </a:rPr>
              <a:t>je </a:t>
            </a:r>
            <a:r>
              <a:rPr lang="cs-CZ" sz="5400" b="1" dirty="0">
                <a:latin typeface="Museo 700" pitchFamily="50" charset="-18"/>
              </a:rPr>
              <a:t>obrovská příležitost</a:t>
            </a:r>
            <a:r>
              <a:rPr lang="cs-CZ" sz="5400" dirty="0">
                <a:latin typeface="Museo 700" pitchFamily="50" charset="-18"/>
              </a:rPr>
              <a:t> pro pozitivní změny. </a:t>
            </a:r>
            <a:endParaRPr lang="en-US" sz="5400" dirty="0">
              <a:latin typeface="Museo 700" pitchFamily="50" charset="-18"/>
            </a:endParaRPr>
          </a:p>
        </p:txBody>
      </p:sp>
      <p:pic>
        <p:nvPicPr>
          <p:cNvPr id="51202" name="Picture 3" descr="zdrava_skola_PP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34771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77215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>
                <a:solidFill>
                  <a:srgbClr val="EC546F"/>
                </a:solidFill>
                <a:effectLst/>
                <a:latin typeface="Museo 700" pitchFamily="50" charset="-18"/>
              </a:rPr>
              <a:t>C</a:t>
            </a:r>
            <a:r>
              <a:rPr lang="cs-CZ" sz="4000" b="1" dirty="0" smtClean="0">
                <a:solidFill>
                  <a:srgbClr val="EC546F"/>
                </a:solidFill>
                <a:effectLst/>
                <a:latin typeface="Museo 700" pitchFamily="50" charset="-18"/>
              </a:rPr>
              <a:t>hutné a zdravé pokrmy</a:t>
            </a:r>
            <a:endParaRPr lang="cs-CZ" sz="4000" b="0" cap="none" spc="0" dirty="0">
              <a:ln w="0"/>
              <a:solidFill>
                <a:srgbClr val="EC546F"/>
              </a:solidFill>
              <a:effectLst/>
            </a:endParaRPr>
          </a:p>
        </p:txBody>
      </p:sp>
      <p:pic>
        <p:nvPicPr>
          <p:cNvPr id="6" name="Picture 4" descr="Vítězné hlavní jíd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0509" y="1704892"/>
            <a:ext cx="3791599" cy="320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701149" y="5171607"/>
            <a:ext cx="57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seo 700" pitchFamily="50" charset="-18"/>
              </a:rPr>
              <a:t>Čerstvé a sezónní suroviny</a:t>
            </a:r>
            <a:endParaRPr lang="cs-CZ" sz="36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5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školní jidel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81" y="1830033"/>
            <a:ext cx="5120150" cy="395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0" y="37304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EC546F"/>
                </a:solidFill>
                <a:effectLst/>
                <a:latin typeface="Museo 700" pitchFamily="50" charset="-18"/>
              </a:rPr>
              <a:t>Oběd je </a:t>
            </a:r>
            <a:r>
              <a:rPr lang="cs-CZ" sz="3600" b="1" dirty="0">
                <a:solidFill>
                  <a:srgbClr val="EC546F"/>
                </a:solidFill>
                <a:effectLst/>
                <a:latin typeface="Museo 700" pitchFamily="50" charset="-18"/>
              </a:rPr>
              <a:t>radostnou, společenskou událostí v příjemné a klidné atmosféře</a:t>
            </a:r>
            <a:endParaRPr lang="cs-CZ" sz="3600" dirty="0">
              <a:solidFill>
                <a:srgbClr val="EC546F"/>
              </a:solidFill>
              <a:effectLst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59684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B050"/>
                </a:solidFill>
                <a:latin typeface="Museo 700" pitchFamily="50" charset="-18"/>
              </a:rPr>
              <a:t>jídelna </a:t>
            </a:r>
            <a:r>
              <a:rPr lang="cs-CZ" sz="2800" b="1" dirty="0">
                <a:solidFill>
                  <a:srgbClr val="00B050"/>
                </a:solidFill>
                <a:latin typeface="Museo 700" pitchFamily="50" charset="-18"/>
              </a:rPr>
              <a:t>Skutečně zdravé školy </a:t>
            </a:r>
            <a:endParaRPr lang="cs-CZ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8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ěti vař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414" y="3767102"/>
            <a:ext cx="2450999" cy="264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ěti se učí o jíd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5414" y="1184875"/>
            <a:ext cx="2450999" cy="248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ěti se učí o jídl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3316" y="3767102"/>
            <a:ext cx="2651077" cy="264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wal_trida_Sedlčany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3316" y="1175615"/>
            <a:ext cx="2651077" cy="250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 11"/>
          <p:cNvSpPr/>
          <p:nvPr/>
        </p:nvSpPr>
        <p:spPr>
          <a:xfrm>
            <a:off x="0" y="35242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EC546F"/>
                </a:solidFill>
                <a:latin typeface="Museo 700" pitchFamily="50" charset="-18"/>
              </a:rPr>
              <a:t>Integrují téma jídlo a zdravá výživa do </a:t>
            </a:r>
            <a:r>
              <a:rPr lang="cs-CZ" sz="3200" b="1" dirty="0" smtClean="0">
                <a:solidFill>
                  <a:srgbClr val="EC546F"/>
                </a:solidFill>
                <a:latin typeface="Museo 700" pitchFamily="50" charset="-18"/>
              </a:rPr>
              <a:t>ŠVP</a:t>
            </a:r>
            <a:endParaRPr lang="cs-CZ" sz="3200" dirty="0">
              <a:solidFill>
                <a:srgbClr val="EC546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2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329685"/>
            <a:ext cx="8925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EC546F"/>
                </a:solidFill>
                <a:latin typeface="Museo 700" pitchFamily="50" charset="-18"/>
              </a:rPr>
              <a:t>Odkud </a:t>
            </a:r>
            <a:r>
              <a:rPr lang="cs-CZ" sz="3600" b="1" dirty="0">
                <a:solidFill>
                  <a:srgbClr val="EC546F"/>
                </a:solidFill>
                <a:latin typeface="Museo 700" pitchFamily="50" charset="-18"/>
              </a:rPr>
              <a:t>potraviny </a:t>
            </a:r>
            <a:r>
              <a:rPr lang="cs-CZ" sz="3600" b="1" dirty="0" smtClean="0">
                <a:solidFill>
                  <a:srgbClr val="EC546F"/>
                </a:solidFill>
                <a:latin typeface="Museo 700" pitchFamily="50" charset="-18"/>
              </a:rPr>
              <a:t>pocházejí?</a:t>
            </a:r>
            <a:endParaRPr lang="cs-CZ" sz="3600" dirty="0">
              <a:solidFill>
                <a:srgbClr val="EC546F"/>
              </a:solidFill>
            </a:endParaRPr>
          </a:p>
        </p:txBody>
      </p:sp>
      <p:pic>
        <p:nvPicPr>
          <p:cNvPr id="5" name="Picture 6" descr="DSCN19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580" y="1161331"/>
            <a:ext cx="5650173" cy="440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" y="57441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  <a:latin typeface="Museo 700" pitchFamily="50" charset="-18"/>
              </a:rPr>
              <a:t>V</a:t>
            </a:r>
            <a:r>
              <a:rPr lang="cs-CZ" sz="3600" b="1" dirty="0" smtClean="0">
                <a:solidFill>
                  <a:srgbClr val="00B050"/>
                </a:solidFill>
                <a:latin typeface="Museo 700" pitchFamily="50" charset="-18"/>
              </a:rPr>
              <a:t>ztahy </a:t>
            </a:r>
            <a:r>
              <a:rPr lang="cs-CZ" sz="3600" b="1" dirty="0">
                <a:solidFill>
                  <a:srgbClr val="00B050"/>
                </a:solidFill>
                <a:latin typeface="Museo 700" pitchFamily="50" charset="-18"/>
              </a:rPr>
              <a:t>mezi </a:t>
            </a:r>
            <a:r>
              <a:rPr lang="cs-CZ" sz="3600" b="1" dirty="0" smtClean="0">
                <a:solidFill>
                  <a:srgbClr val="00B050"/>
                </a:solidFill>
                <a:latin typeface="Museo 700" pitchFamily="50" charset="-18"/>
              </a:rPr>
              <a:t>jídlem a našim světem</a:t>
            </a:r>
            <a:endParaRPr lang="cs-CZ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ozodo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5740" y="1304925"/>
            <a:ext cx="5011280" cy="458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0" y="33921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EC546F"/>
                </a:solidFill>
                <a:latin typeface="Museo 700" pitchFamily="50" charset="-18"/>
              </a:rPr>
              <a:t>Organizace výletů pro žáky </a:t>
            </a:r>
            <a:endParaRPr lang="cs-CZ" sz="3600" dirty="0">
              <a:solidFill>
                <a:srgbClr val="EC546F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59915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  <a:latin typeface="Museo 700" pitchFamily="50" charset="-18"/>
              </a:rPr>
              <a:t>místní farmy</a:t>
            </a:r>
            <a:endParaRPr lang="cs-CZ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18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trouhaní jabl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5964" y="3501359"/>
            <a:ext cx="2686887" cy="263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běr jabl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4739" y="1109147"/>
            <a:ext cx="2686887" cy="23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hildren in garden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4395964" y="1109147"/>
            <a:ext cx="2686887" cy="23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4739" y="3501359"/>
            <a:ext cx="2686887" cy="263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1" y="182517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600" dirty="0" smtClean="0">
                <a:solidFill>
                  <a:srgbClr val="EC546F"/>
                </a:solidFill>
                <a:latin typeface="Museo 700" pitchFamily="50" charset="-18"/>
              </a:rPr>
              <a:t>Pěstování </a:t>
            </a:r>
            <a:r>
              <a:rPr lang="cs-CZ" sz="3600" dirty="0">
                <a:solidFill>
                  <a:srgbClr val="EC546F"/>
                </a:solidFill>
                <a:latin typeface="Museo 700" pitchFamily="50" charset="-18"/>
              </a:rPr>
              <a:t>na školní </a:t>
            </a:r>
            <a:r>
              <a:rPr lang="cs-CZ" sz="3600" dirty="0" smtClean="0">
                <a:solidFill>
                  <a:srgbClr val="EC546F"/>
                </a:solidFill>
                <a:latin typeface="Museo 700" pitchFamily="50" charset="-18"/>
              </a:rPr>
              <a:t>zahradě</a:t>
            </a:r>
            <a:endParaRPr lang="cs-CZ" sz="3600" dirty="0">
              <a:solidFill>
                <a:srgbClr val="EC546F"/>
              </a:solidFill>
              <a:latin typeface="Museo 700" pitchFamily="50" charset="-18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" y="6206043"/>
            <a:ext cx="9143999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cs-CZ" sz="3200" dirty="0" smtClean="0">
                <a:solidFill>
                  <a:srgbClr val="00B050"/>
                </a:solidFill>
                <a:latin typeface="Museo 700" pitchFamily="50" charset="-18"/>
              </a:rPr>
              <a:t>Pro hodiny vaření</a:t>
            </a:r>
            <a:endParaRPr lang="cs-CZ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7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vare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2164" y="1230204"/>
            <a:ext cx="5322627" cy="487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994008" y="376388"/>
            <a:ext cx="4951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EC546F"/>
                </a:solidFill>
                <a:latin typeface="Museo 700" pitchFamily="50" charset="-18"/>
              </a:rPr>
              <a:t>Nabídka hodin </a:t>
            </a:r>
            <a:r>
              <a:rPr lang="cs-CZ" sz="3600" b="1" dirty="0">
                <a:solidFill>
                  <a:srgbClr val="EC546F"/>
                </a:solidFill>
                <a:latin typeface="Museo 700" pitchFamily="50" charset="-18"/>
              </a:rPr>
              <a:t>vaření</a:t>
            </a:r>
            <a:endParaRPr lang="cs-CZ" sz="3600" dirty="0">
              <a:solidFill>
                <a:srgbClr val="EC546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63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04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960" y="1530363"/>
            <a:ext cx="3051099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zdravý oběd8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107" y="1530363"/>
            <a:ext cx="325313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" y="482085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EC546F"/>
                </a:solidFill>
                <a:latin typeface="Museo 700" pitchFamily="50" charset="-18"/>
              </a:rPr>
              <a:t>Získání znalostí pro jejich budoucnost</a:t>
            </a:r>
            <a:endParaRPr lang="cs-CZ" sz="3600" dirty="0">
              <a:solidFill>
                <a:srgbClr val="EC546F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5880731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B050"/>
                </a:solidFill>
                <a:latin typeface="Museo 700" pitchFamily="50" charset="-18"/>
              </a:rPr>
              <a:t>výběr zdraví prospěšných potravin</a:t>
            </a: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5247952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B050"/>
                </a:solidFill>
                <a:latin typeface="Museo 700" pitchFamily="50" charset="-18"/>
              </a:rPr>
              <a:t>schopnost </a:t>
            </a:r>
            <a:r>
              <a:rPr lang="cs-CZ" sz="2400" b="1" dirty="0" smtClean="0">
                <a:solidFill>
                  <a:srgbClr val="00B050"/>
                </a:solidFill>
                <a:latin typeface="Museo 700" pitchFamily="50" charset="-18"/>
              </a:rPr>
              <a:t>připravit si </a:t>
            </a:r>
            <a:r>
              <a:rPr lang="cs-CZ" sz="2400" b="1" dirty="0">
                <a:solidFill>
                  <a:srgbClr val="00B050"/>
                </a:solidFill>
                <a:latin typeface="Museo 700" pitchFamily="50" charset="-18"/>
              </a:rPr>
              <a:t>chutný a zdravý pokrm</a:t>
            </a:r>
            <a:endParaRPr lang="cs-CZ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98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96727"/>
            <a:ext cx="9144000" cy="1622014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Museo 700" pitchFamily="50" charset="-18"/>
              </a:rPr>
              <a:t>Skutečně zdravá škola jako součást EVVO</a:t>
            </a:r>
            <a:r>
              <a:rPr lang="cs-CZ" b="1" dirty="0">
                <a:solidFill>
                  <a:srgbClr val="FF0000"/>
                </a:solidFill>
                <a:latin typeface="Museo 700" pitchFamily="50" charset="-18"/>
              </a:rPr>
              <a:t/>
            </a:r>
            <a:br>
              <a:rPr lang="cs-CZ" b="1" dirty="0">
                <a:solidFill>
                  <a:srgbClr val="FF0000"/>
                </a:solidFill>
                <a:latin typeface="Museo 700" pitchFamily="50" charset="-18"/>
              </a:rPr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43001" y="975337"/>
            <a:ext cx="682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A2CE42"/>
                </a:solidFill>
                <a:latin typeface="Museo 700" pitchFamily="50" charset="-18"/>
              </a:rPr>
              <a:t>Jak program naplňuje průřezové téma EV</a:t>
            </a:r>
            <a:r>
              <a:rPr lang="cs-CZ" sz="2400" b="1" dirty="0">
                <a:solidFill>
                  <a:srgbClr val="98C840"/>
                </a:solidFill>
                <a:latin typeface="Museo 700" pitchFamily="50" charset="-18"/>
              </a:rPr>
              <a:t>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9548" y="2158584"/>
            <a:ext cx="69554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 smtClean="0">
                <a:latin typeface="Museo 700" pitchFamily="50" charset="-18"/>
              </a:rPr>
              <a:t>Zásady </a:t>
            </a:r>
            <a:r>
              <a:rPr lang="cs-CZ" sz="2800" b="1" dirty="0">
                <a:latin typeface="Museo 700" pitchFamily="50" charset="-18"/>
              </a:rPr>
              <a:t>udržitelného zemědělství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Museo 700" pitchFamily="50" charset="-18"/>
              </a:rPr>
              <a:t>Pochopení chodu a fungování farem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Museo 700" pitchFamily="50" charset="-18"/>
              </a:rPr>
              <a:t>Ekologické pěstování plodin na školní zahradě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Museo 700" pitchFamily="50" charset="-18"/>
              </a:rPr>
              <a:t>Sezónní využívání plodin při výuce vaření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Museo 700" pitchFamily="50" charset="-18"/>
              </a:rPr>
              <a:t>Příprava pokrmu z plodin vypěstovaných na školní zahradě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2800" b="1" dirty="0">
              <a:latin typeface="Museo 700" pitchFamily="50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517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401637"/>
            <a:ext cx="9143999" cy="142398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EC546F"/>
                </a:solidFill>
                <a:latin typeface="Museo 700" pitchFamily="50" charset="-18"/>
              </a:rPr>
              <a:t>Pomůcky, návody, rady a </a:t>
            </a:r>
            <a:r>
              <a:rPr lang="cs-CZ" b="1" dirty="0" smtClean="0">
                <a:solidFill>
                  <a:srgbClr val="EC546F"/>
                </a:solidFill>
                <a:latin typeface="Museo 700" pitchFamily="50" charset="-18"/>
              </a:rPr>
              <a:t>informace</a:t>
            </a:r>
            <a:r>
              <a:rPr lang="cs-CZ" b="1" dirty="0">
                <a:solidFill>
                  <a:srgbClr val="739C32"/>
                </a:solidFill>
                <a:latin typeface="Museo 700" pitchFamily="50" charset="-18"/>
              </a:rPr>
              <a:t/>
            </a:r>
            <a:br>
              <a:rPr lang="cs-CZ" b="1" dirty="0">
                <a:solidFill>
                  <a:srgbClr val="739C32"/>
                </a:solidFill>
                <a:latin typeface="Museo 700" pitchFamily="50" charset="-18"/>
              </a:rPr>
            </a:br>
            <a:endParaRPr lang="cs-CZ" dirty="0"/>
          </a:p>
        </p:txBody>
      </p:sp>
      <p:pic>
        <p:nvPicPr>
          <p:cNvPr id="4" name="Obrázek 3" descr="POMŮCKY_szš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261" y="1825626"/>
            <a:ext cx="6965477" cy="4098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770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Content Placeholder 2"/>
          <p:cNvSpPr>
            <a:spLocks noGrp="1"/>
          </p:cNvSpPr>
          <p:nvPr>
            <p:ph idx="4294967295"/>
          </p:nvPr>
        </p:nvSpPr>
        <p:spPr>
          <a:xfrm>
            <a:off x="1419225" y="1389063"/>
            <a:ext cx="6289675" cy="33924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4800" dirty="0">
                <a:latin typeface="Museo 700" pitchFamily="50" charset="-18"/>
              </a:rPr>
              <a:t>Školní jídelna je </a:t>
            </a:r>
            <a:r>
              <a:rPr lang="cs-CZ" sz="4800" b="1" dirty="0">
                <a:latin typeface="Museo 700" pitchFamily="50" charset="-18"/>
              </a:rPr>
              <a:t>největší řetězec restaurací</a:t>
            </a:r>
            <a:r>
              <a:rPr lang="cs-CZ" sz="4800" dirty="0">
                <a:latin typeface="Museo 700" pitchFamily="50" charset="-18"/>
              </a:rPr>
              <a:t> v každé obci a městě. </a:t>
            </a:r>
            <a:endParaRPr lang="en-US" sz="4800" b="1" dirty="0">
              <a:latin typeface="Museo 700" pitchFamily="50" charset="-18"/>
            </a:endParaRPr>
          </a:p>
        </p:txBody>
      </p:sp>
      <p:pic>
        <p:nvPicPr>
          <p:cNvPr id="53250" name="Picture 3" descr="zdrava_skola_PP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93986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894557" y="1878102"/>
            <a:ext cx="22944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b="1" dirty="0">
                <a:latin typeface="Museo 700" pitchFamily="50" charset="-18"/>
              </a:rPr>
              <a:t>Jedeme na farmu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0" y="454025"/>
            <a:ext cx="9143999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800" b="1" dirty="0">
                <a:solidFill>
                  <a:srgbClr val="FF0000"/>
                </a:solidFill>
                <a:latin typeface="Museo 700" pitchFamily="50" charset="-18"/>
              </a:rPr>
              <a:t>Pomůcky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556" y="3369400"/>
            <a:ext cx="2294496" cy="27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7085" y="3369400"/>
            <a:ext cx="2262188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17085" y="1878102"/>
            <a:ext cx="22621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b="1" dirty="0">
                <a:latin typeface="Museo 700" pitchFamily="50" charset="-18"/>
              </a:rPr>
              <a:t>Vaříme zdravě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5455" y="3369400"/>
            <a:ext cx="2370929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895455" y="1878102"/>
            <a:ext cx="26625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b="1" dirty="0">
                <a:latin typeface="Museo 700" pitchFamily="50" charset="-18"/>
              </a:rPr>
              <a:t>Pěstujeme na zahradě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://www.skutecnezdravaskola.cz/uploads/module_gallery/c20ad4d76fe97759aa27a0c99bff6710/popup/Skutecne_zdrava_skola_kucharsky_kurz_Waldorf_Brno_18_1125415d5a1b0a2dd58149ff7caf89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771" y="1419011"/>
            <a:ext cx="3090041" cy="2388703"/>
          </a:xfrm>
          <a:prstGeom prst="rect">
            <a:avLst/>
          </a:prstGeom>
          <a:noFill/>
        </p:spPr>
      </p:pic>
      <p:pic>
        <p:nvPicPr>
          <p:cNvPr id="1029" name="Picture 5" descr="http://www.skutecnezdravaskola.cz/uploads/module_gallery/c20ad4d76fe97759aa27a0c99bff6710/popup/Skutecne_zdrava_skola_kucharsky_kurz_Waldorf_Brno_01_0932b822110f26753b2e750fc075d73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7492" y="1419011"/>
            <a:ext cx="3202475" cy="2388704"/>
          </a:xfrm>
          <a:prstGeom prst="rect">
            <a:avLst/>
          </a:prstGeom>
          <a:noFill/>
        </p:spPr>
      </p:pic>
      <p:pic>
        <p:nvPicPr>
          <p:cNvPr id="1031" name="Picture 7" descr="http://www.skutecnezdravaskola.cz/uploads/module_gallery/c20ad4d76fe97759aa27a0c99bff6710/popup/Skutecne_zdrava_skola_kucharsky_kurz_Waldorf_Brno_15_960d39fd43167505cd26571a1be581f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4770" y="3967312"/>
            <a:ext cx="3090042" cy="2328985"/>
          </a:xfrm>
          <a:prstGeom prst="rect">
            <a:avLst/>
          </a:prstGeom>
          <a:noFill/>
        </p:spPr>
      </p:pic>
      <p:pic>
        <p:nvPicPr>
          <p:cNvPr id="1033" name="Picture 9" descr="http://www.skutecnezdravaskola.cz/uploads/module_gallery/c20ad4d76fe97759aa27a0c99bff6710/popup/Skutecne_zdrava_skola_kucharsky_kurz_Waldorf_Brno_40_a01fde6c995672a5fddb1db7404dfea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491" y="3967312"/>
            <a:ext cx="3202475" cy="232414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4441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  <a:latin typeface="Museo 700" pitchFamily="50" charset="-18"/>
              </a:rPr>
              <a:t>Školení zaměstnanců školní jídelny</a:t>
            </a:r>
            <a:endParaRPr lang="cs-CZ" sz="3200" b="1" dirty="0">
              <a:solidFill>
                <a:srgbClr val="FF0000"/>
              </a:solidFill>
              <a:latin typeface="Museo 700" pitchFamily="50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361279"/>
            <a:ext cx="9143999" cy="757238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Museo 700" pitchFamily="50" charset="-18"/>
              </a:rPr>
              <a:t>Kritéria</a:t>
            </a:r>
            <a:r>
              <a:rPr lang="cs-CZ" sz="3600" b="1" dirty="0">
                <a:solidFill>
                  <a:srgbClr val="EC546F"/>
                </a:solidFill>
                <a:latin typeface="Museo 700" pitchFamily="50" charset="-18"/>
              </a:rPr>
              <a:t> Skutečně </a:t>
            </a:r>
            <a:r>
              <a:rPr lang="cs-CZ" sz="3600" b="1" dirty="0">
                <a:solidFill>
                  <a:srgbClr val="00B050"/>
                </a:solidFill>
                <a:latin typeface="Museo 700" pitchFamily="50" charset="-18"/>
              </a:rPr>
              <a:t>zdravé školy</a:t>
            </a:r>
            <a:endParaRPr lang="cs-CZ" sz="3600" dirty="0">
              <a:solidFill>
                <a:srgbClr val="00B05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111851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cs-CZ" sz="2800" b="1" dirty="0">
                <a:latin typeface="Museo 700" panose="02000000000000000000" pitchFamily="50" charset="-18"/>
              </a:rPr>
              <a:t>Tři úrovně: </a:t>
            </a:r>
            <a:r>
              <a:rPr lang="cs-CZ" sz="2800" dirty="0">
                <a:latin typeface="Museo 700" pitchFamily="50" charset="-18"/>
              </a:rPr>
              <a:t>Bronz, Stříbro a Zlato </a:t>
            </a:r>
          </a:p>
        </p:txBody>
      </p:sp>
      <p:sp>
        <p:nvSpPr>
          <p:cNvPr id="5" name="Obdélník 4"/>
          <p:cNvSpPr/>
          <p:nvPr/>
        </p:nvSpPr>
        <p:spPr>
          <a:xfrm>
            <a:off x="394973" y="1708279"/>
            <a:ext cx="6354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cs-CZ" sz="2400" b="1" dirty="0">
                <a:solidFill>
                  <a:srgbClr val="7EB02D"/>
                </a:solidFill>
                <a:latin typeface="Museo 700" pitchFamily="50" charset="-18"/>
              </a:rPr>
              <a:t>Jak získat certifikát Skutečně zdravé školy</a:t>
            </a:r>
          </a:p>
        </p:txBody>
      </p:sp>
      <p:sp>
        <p:nvSpPr>
          <p:cNvPr id="6" name="Obdélník 5"/>
          <p:cNvSpPr/>
          <p:nvPr/>
        </p:nvSpPr>
        <p:spPr>
          <a:xfrm>
            <a:off x="491837" y="2169944"/>
            <a:ext cx="637222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>
                <a:latin typeface="Museo 700" pitchFamily="50" charset="-18"/>
              </a:rPr>
              <a:t>Prokázat splnění všech kritérií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>
                <a:latin typeface="Museo 700" pitchFamily="50" charset="-18"/>
              </a:rPr>
              <a:t>Na </a:t>
            </a:r>
            <a:r>
              <a:rPr lang="cs-CZ" dirty="0">
                <a:latin typeface="Museo 700" pitchFamily="50" charset="-18"/>
                <a:hlinkClick r:id="rId2"/>
              </a:rPr>
              <a:t>www.skutecnezdravaskola.cz</a:t>
            </a:r>
            <a:r>
              <a:rPr lang="cs-CZ" dirty="0">
                <a:latin typeface="Museo 700" pitchFamily="50" charset="-18"/>
              </a:rPr>
              <a:t> formuláře žádosti o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Museo 700" pitchFamily="50" charset="-18"/>
              </a:rPr>
              <a:t>     vydání certifikátu</a:t>
            </a:r>
          </a:p>
        </p:txBody>
      </p:sp>
      <p:sp>
        <p:nvSpPr>
          <p:cNvPr id="7" name="Obdélník 6"/>
          <p:cNvSpPr/>
          <p:nvPr/>
        </p:nvSpPr>
        <p:spPr>
          <a:xfrm>
            <a:off x="394973" y="3739604"/>
            <a:ext cx="4060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7EB02D"/>
                </a:solidFill>
                <a:latin typeface="Museo 700" pitchFamily="50" charset="-18"/>
                <a:cs typeface="Arial" pitchFamily="34" charset="0"/>
              </a:rPr>
              <a:t>Školy, které splnily kritéria</a:t>
            </a:r>
          </a:p>
        </p:txBody>
      </p:sp>
      <p:sp>
        <p:nvSpPr>
          <p:cNvPr id="8" name="Obdélník 7"/>
          <p:cNvSpPr/>
          <p:nvPr/>
        </p:nvSpPr>
        <p:spPr>
          <a:xfrm>
            <a:off x="491837" y="4201269"/>
            <a:ext cx="45720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latin typeface="Museo 700" pitchFamily="50" charset="-18"/>
                <a:cs typeface="Arial" pitchFamily="34" charset="0"/>
              </a:rPr>
              <a:t>    Mohou </a:t>
            </a:r>
            <a:r>
              <a:rPr lang="cs-CZ" dirty="0">
                <a:latin typeface="Museo 700" pitchFamily="50" charset="-18"/>
                <a:cs typeface="Arial" pitchFamily="34" charset="0"/>
              </a:rPr>
              <a:t>používat logo ocenění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>
                <a:latin typeface="Museo 700" pitchFamily="50" charset="-18"/>
                <a:cs typeface="Arial" pitchFamily="34" charset="0"/>
              </a:rPr>
              <a:t> </a:t>
            </a:r>
            <a:r>
              <a:rPr lang="cs-CZ" dirty="0" smtClean="0">
                <a:latin typeface="Museo 700" pitchFamily="50" charset="-18"/>
                <a:cs typeface="Arial" pitchFamily="34" charset="0"/>
              </a:rPr>
              <a:t>   Bronzové </a:t>
            </a:r>
            <a:r>
              <a:rPr lang="cs-CZ" dirty="0">
                <a:latin typeface="Museo 700" pitchFamily="50" charset="-18"/>
                <a:cs typeface="Arial" pitchFamily="34" charset="0"/>
              </a:rPr>
              <a:t>školy obdrží certifikát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>
                <a:latin typeface="Museo 700" pitchFamily="50" charset="-18"/>
                <a:cs typeface="Arial" pitchFamily="34" charset="0"/>
              </a:rPr>
              <a:t> </a:t>
            </a:r>
            <a:r>
              <a:rPr lang="cs-CZ" dirty="0" smtClean="0">
                <a:latin typeface="Museo 700" pitchFamily="50" charset="-18"/>
                <a:cs typeface="Arial" pitchFamily="34" charset="0"/>
              </a:rPr>
              <a:t>   Stříbrné </a:t>
            </a:r>
            <a:r>
              <a:rPr lang="cs-CZ" dirty="0">
                <a:latin typeface="Museo 700" pitchFamily="50" charset="-18"/>
                <a:cs typeface="Arial" pitchFamily="34" charset="0"/>
              </a:rPr>
              <a:t>a zlaté školy získávají plaketu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>
                <a:latin typeface="Museo 700" pitchFamily="50" charset="-18"/>
                <a:cs typeface="Arial" pitchFamily="34" charset="0"/>
              </a:rPr>
              <a:t> </a:t>
            </a:r>
            <a:r>
              <a:rPr lang="cs-CZ" dirty="0" smtClean="0">
                <a:latin typeface="Museo 700" pitchFamily="50" charset="-18"/>
                <a:cs typeface="Arial" pitchFamily="34" charset="0"/>
              </a:rPr>
              <a:t>   Obdrží </a:t>
            </a:r>
            <a:r>
              <a:rPr lang="cs-CZ" dirty="0">
                <a:latin typeface="Museo 700" pitchFamily="50" charset="-18"/>
                <a:cs typeface="Arial" pitchFamily="34" charset="0"/>
              </a:rPr>
              <a:t>pozvání na naše každoroční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>
                <a:latin typeface="Museo 700" pitchFamily="50" charset="-18"/>
                <a:cs typeface="Arial" pitchFamily="34" charset="0"/>
              </a:rPr>
              <a:t> </a:t>
            </a:r>
            <a:r>
              <a:rPr lang="cs-CZ" dirty="0" smtClean="0">
                <a:latin typeface="Museo 700" pitchFamily="50" charset="-18"/>
                <a:cs typeface="Arial" pitchFamily="34" charset="0"/>
              </a:rPr>
              <a:t>   slavnostní </a:t>
            </a:r>
            <a:r>
              <a:rPr lang="cs-CZ" dirty="0">
                <a:latin typeface="Museo 700" pitchFamily="50" charset="-18"/>
                <a:cs typeface="Arial" pitchFamily="34" charset="0"/>
              </a:rPr>
              <a:t>předávání ocenění</a:t>
            </a:r>
          </a:p>
        </p:txBody>
      </p:sp>
      <p:pic>
        <p:nvPicPr>
          <p:cNvPr id="9" name="Picture 2" descr="C:\Users\Karolina\Pictures\prezentace\cer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400250">
            <a:off x="5847903" y="3331473"/>
            <a:ext cx="2922551" cy="2814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37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1152525"/>
            <a:ext cx="9143999" cy="1600200"/>
          </a:xfrm>
        </p:spPr>
        <p:txBody>
          <a:bodyPr>
            <a:normAutofit/>
          </a:bodyPr>
          <a:lstStyle/>
          <a:p>
            <a:pPr algn="ctr"/>
            <a:r>
              <a:rPr lang="cs-CZ" sz="6000" b="1" kern="0" dirty="0" smtClean="0">
                <a:solidFill>
                  <a:srgbClr val="EC546F"/>
                </a:solidFill>
                <a:latin typeface="Museo 700" panose="02000000000000000000" pitchFamily="50" charset="-18"/>
              </a:rPr>
              <a:t>Výhody programu</a:t>
            </a:r>
            <a:r>
              <a:rPr lang="en-GB" sz="1100" b="1" kern="0" dirty="0" smtClean="0">
                <a:solidFill>
                  <a:srgbClr val="EC546F"/>
                </a:solidFill>
                <a:latin typeface="Museo 700" pitchFamily="50" charset="-18"/>
              </a:rPr>
              <a:t/>
            </a:r>
            <a:br>
              <a:rPr lang="en-GB" sz="1100" b="1" kern="0" dirty="0" smtClean="0">
                <a:solidFill>
                  <a:srgbClr val="EC546F"/>
                </a:solidFill>
                <a:latin typeface="Museo 700" pitchFamily="50" charset="-18"/>
              </a:rPr>
            </a:br>
            <a:endParaRPr lang="cs-CZ" sz="1100" dirty="0">
              <a:solidFill>
                <a:srgbClr val="EC546F"/>
              </a:solidFill>
            </a:endParaRPr>
          </a:p>
        </p:txBody>
      </p:sp>
      <p:pic>
        <p:nvPicPr>
          <p:cNvPr id="2052" name="Picture 4" descr="Výsledek obrázku pro skute&amp;ccaron;n&amp;ecaron; zdravá ško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19" y="2924174"/>
            <a:ext cx="3214688" cy="3933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44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EC546F"/>
                </a:solidFill>
                <a:latin typeface="Museo 700" pitchFamily="50" charset="-18"/>
              </a:rPr>
              <a:t>Pro vedení školy</a:t>
            </a:r>
            <a:r>
              <a:rPr lang="cs-CZ" b="1" dirty="0">
                <a:solidFill>
                  <a:srgbClr val="FF0000"/>
                </a:solidFill>
                <a:latin typeface="Museo 700" pitchFamily="50" charset="-18"/>
              </a:rPr>
              <a:t/>
            </a:r>
            <a:br>
              <a:rPr lang="cs-CZ" b="1" dirty="0">
                <a:solidFill>
                  <a:srgbClr val="FF0000"/>
                </a:solidFill>
                <a:latin typeface="Museo 700" pitchFamily="50" charset="-18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168" y="1501254"/>
            <a:ext cx="8718467" cy="4351338"/>
          </a:xfrm>
        </p:spPr>
        <p:txBody>
          <a:bodyPr/>
          <a:lstStyle/>
          <a:p>
            <a:pPr marL="742950" lvl="1" indent="-285750">
              <a:lnSpc>
                <a:spcPct val="150000"/>
              </a:lnSpc>
              <a:buFontTx/>
              <a:buChar char="•"/>
            </a:pPr>
            <a:r>
              <a:rPr lang="cs-CZ" sz="2400" dirty="0" smtClean="0">
                <a:latin typeface="Museo 700" pitchFamily="50" charset="-18"/>
              </a:rPr>
              <a:t>Lepší kvalita školního stravování = vyšší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atraktivita školy </a:t>
            </a:r>
            <a:r>
              <a:rPr lang="cs-CZ" sz="2400" dirty="0" smtClean="0">
                <a:latin typeface="Museo 700" pitchFamily="50" charset="-18"/>
              </a:rPr>
              <a:t>mezi rodiči</a:t>
            </a:r>
          </a:p>
          <a:p>
            <a:pPr marL="742950" lvl="1" indent="-285750">
              <a:lnSpc>
                <a:spcPct val="150000"/>
              </a:lnSpc>
              <a:buFontTx/>
              <a:buChar char="•"/>
            </a:pP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Obohacení ŠVP </a:t>
            </a:r>
            <a:r>
              <a:rPr lang="cs-CZ" sz="2400" dirty="0" smtClean="0">
                <a:latin typeface="Museo 700" pitchFamily="50" charset="-18"/>
              </a:rPr>
              <a:t>o nové vzdělávací a výchovné prvky projektovou výuku – naplnění RVP</a:t>
            </a:r>
          </a:p>
          <a:p>
            <a:pPr marL="742950" lvl="1" indent="-285750">
              <a:lnSpc>
                <a:spcPct val="150000"/>
              </a:lnSpc>
              <a:buFontTx/>
              <a:buChar char="•"/>
            </a:pPr>
            <a:r>
              <a:rPr lang="cs-CZ" sz="2400" dirty="0" smtClean="0">
                <a:latin typeface="Museo 700" pitchFamily="50" charset="-18"/>
              </a:rPr>
              <a:t>Vyšší atraktivita školy = více žáků =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více peněz pro školu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9168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45660"/>
            <a:ext cx="91440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EC546F"/>
                </a:solidFill>
                <a:latin typeface="Museo 700" pitchFamily="50" charset="-18"/>
              </a:rPr>
              <a:t>Pro pedagogy</a:t>
            </a:r>
            <a:endParaRPr lang="cs-CZ" dirty="0">
              <a:solidFill>
                <a:srgbClr val="EC546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7934" y="1571223"/>
            <a:ext cx="807601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>
                <a:latin typeface="Museo 700" pitchFamily="50" charset="-18"/>
              </a:rPr>
              <a:t>Nové možnosti a příležitosti 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Museo 700" pitchFamily="50" charset="-18"/>
              </a:rPr>
              <a:t>Prožitkové </a:t>
            </a:r>
            <a:r>
              <a:rPr lang="cs-CZ" sz="2400" dirty="0">
                <a:latin typeface="Museo 700" pitchFamily="50" charset="-18"/>
              </a:rPr>
              <a:t>a </a:t>
            </a:r>
            <a:r>
              <a:rPr lang="cs-CZ" sz="2400" dirty="0" smtClean="0">
                <a:latin typeface="Museo 700" pitchFamily="50" charset="-18"/>
              </a:rPr>
              <a:t>projektové formy </a:t>
            </a:r>
            <a:r>
              <a:rPr lang="cs-CZ" sz="2400" dirty="0">
                <a:latin typeface="Museo 700" pitchFamily="50" charset="-18"/>
              </a:rPr>
              <a:t>učení </a:t>
            </a:r>
            <a:endParaRPr lang="cs-CZ" sz="2400" dirty="0" smtClean="0">
              <a:latin typeface="Museo 700" pitchFamily="50" charset="-18"/>
            </a:endParaRP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Obohacení </a:t>
            </a:r>
            <a:r>
              <a:rPr lang="cs-CZ" sz="2400" dirty="0">
                <a:solidFill>
                  <a:srgbClr val="00B050"/>
                </a:solidFill>
                <a:latin typeface="Museo 700" pitchFamily="50" charset="-18"/>
              </a:rPr>
              <a:t>výuky </a:t>
            </a:r>
            <a:r>
              <a:rPr lang="cs-CZ" sz="2400" dirty="0">
                <a:latin typeface="Museo 700" pitchFamily="50" charset="-18"/>
              </a:rPr>
              <a:t>o nové, dosud nezpracované, téma – </a:t>
            </a:r>
            <a:r>
              <a:rPr lang="cs-CZ" sz="2400" dirty="0">
                <a:solidFill>
                  <a:srgbClr val="00B050"/>
                </a:solidFill>
                <a:latin typeface="Museo 700" pitchFamily="50" charset="-18"/>
              </a:rPr>
              <a:t>jídlo</a:t>
            </a:r>
            <a:endParaRPr lang="cs-CZ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37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EC546F"/>
                </a:solidFill>
                <a:latin typeface="Museo 700" pitchFamily="50" charset="-18"/>
              </a:rPr>
              <a:t>Pro rodiče</a:t>
            </a:r>
            <a:endParaRPr lang="cs-CZ" dirty="0">
              <a:solidFill>
                <a:srgbClr val="EC546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421" y="1241946"/>
            <a:ext cx="8966579" cy="4525963"/>
          </a:xfrm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latin typeface="Museo 700" pitchFamily="50" charset="-18"/>
              </a:rPr>
              <a:t>Komplexní řešení školního stravování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latin typeface="Museo 700" pitchFamily="50" charset="-18"/>
              </a:rPr>
              <a:t>Kvalitativní </a:t>
            </a:r>
            <a:r>
              <a:rPr lang="cs-CZ" sz="2400" dirty="0">
                <a:solidFill>
                  <a:srgbClr val="00B050"/>
                </a:solidFill>
                <a:latin typeface="Museo 700" pitchFamily="50" charset="-18"/>
              </a:rPr>
              <a:t>skok k 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lepšímu</a:t>
            </a:r>
            <a:endParaRPr lang="cs-CZ" sz="2400" dirty="0">
              <a:solidFill>
                <a:srgbClr val="00B050"/>
              </a:solidFill>
              <a:latin typeface="Museo 700" pitchFamily="50" charset="-18"/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latin typeface="Museo 700" pitchFamily="50" charset="-18"/>
              </a:rPr>
              <a:t>Zlepšení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zdraví dětí </a:t>
            </a:r>
            <a:r>
              <a:rPr lang="cs-CZ" sz="2400" dirty="0" smtClean="0">
                <a:latin typeface="Museo 700" pitchFamily="50" charset="-18"/>
              </a:rPr>
              <a:t>=&gt;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lepší výsledky </a:t>
            </a:r>
            <a:r>
              <a:rPr lang="cs-CZ" sz="2400" dirty="0">
                <a:latin typeface="Museo 700" pitchFamily="50" charset="-18"/>
              </a:rPr>
              <a:t>ve škole a v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chování</a:t>
            </a:r>
            <a:endParaRPr lang="cs-CZ" sz="2400" dirty="0">
              <a:latin typeface="Museo 700" pitchFamily="50" charset="-18"/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latin typeface="Museo 700" pitchFamily="50" charset="-18"/>
              </a:rPr>
              <a:t>Tvorba budoucích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uvědomělých spotřebitelů </a:t>
            </a:r>
            <a:endParaRPr lang="cs-CZ" sz="2400" dirty="0">
              <a:solidFill>
                <a:srgbClr val="00B050"/>
              </a:solidFill>
              <a:latin typeface="Museo 700" pitchFamily="50" charset="-18"/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latin typeface="Museo 700" pitchFamily="50" charset="-18"/>
              </a:rPr>
              <a:t>Rozvoj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praktických</a:t>
            </a:r>
            <a:r>
              <a:rPr lang="cs-CZ" sz="2400" dirty="0" smtClean="0">
                <a:latin typeface="Museo 700" pitchFamily="50" charset="-18"/>
              </a:rPr>
              <a:t>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dovedností</a:t>
            </a:r>
            <a:r>
              <a:rPr lang="cs-CZ" sz="2400" dirty="0" smtClean="0">
                <a:latin typeface="Museo 700" pitchFamily="50" charset="-18"/>
              </a:rPr>
              <a:t> </a:t>
            </a:r>
            <a:r>
              <a:rPr lang="cs-CZ" sz="2400" dirty="0">
                <a:latin typeface="Museo 700" pitchFamily="50" charset="-18"/>
              </a:rPr>
              <a:t>a </a:t>
            </a:r>
            <a:r>
              <a:rPr lang="cs-CZ" sz="2400" dirty="0" smtClean="0">
                <a:solidFill>
                  <a:srgbClr val="00B050"/>
                </a:solidFill>
                <a:latin typeface="Museo 700" pitchFamily="50" charset="-18"/>
              </a:rPr>
              <a:t>teoretických znalostí</a:t>
            </a:r>
            <a:endParaRPr lang="cs-CZ" sz="2400" dirty="0">
              <a:solidFill>
                <a:srgbClr val="00B050"/>
              </a:solidFill>
              <a:latin typeface="Museo 700" pitchFamily="50" charset="-18"/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18119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EC546F"/>
                </a:solidFill>
                <a:latin typeface="Museo 700" pitchFamily="50" charset="-18"/>
              </a:rPr>
              <a:t>Pro pracovníky školní jídelny</a:t>
            </a:r>
            <a:endParaRPr lang="cs-CZ" dirty="0">
              <a:solidFill>
                <a:srgbClr val="EC546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1" indent="-285750">
              <a:lnSpc>
                <a:spcPct val="150000"/>
              </a:lnSpc>
              <a:buFontTx/>
              <a:buChar char="•"/>
            </a:pPr>
            <a:r>
              <a:rPr lang="cs-CZ" sz="2800" dirty="0" smtClean="0">
                <a:solidFill>
                  <a:srgbClr val="00B050"/>
                </a:solidFill>
                <a:latin typeface="Museo 700" pitchFamily="50" charset="-18"/>
              </a:rPr>
              <a:t>Vyšší prestiž</a:t>
            </a:r>
            <a:r>
              <a:rPr lang="cs-CZ" sz="2800" dirty="0" smtClean="0">
                <a:latin typeface="Museo 700" pitchFamily="50" charset="-18"/>
              </a:rPr>
              <a:t> pracovníků školní kuchyně</a:t>
            </a:r>
          </a:p>
          <a:p>
            <a:pPr marL="742950" lvl="1" indent="-285750">
              <a:lnSpc>
                <a:spcPct val="150000"/>
              </a:lnSpc>
              <a:buFontTx/>
              <a:buChar char="•"/>
            </a:pPr>
            <a:r>
              <a:rPr lang="cs-CZ" sz="2800" dirty="0" smtClean="0">
                <a:solidFill>
                  <a:srgbClr val="00B050"/>
                </a:solidFill>
                <a:latin typeface="Museo 700" pitchFamily="50" charset="-18"/>
              </a:rPr>
              <a:t>Možnost získat další zákazníky </a:t>
            </a:r>
            <a:r>
              <a:rPr lang="cs-CZ" sz="2800" dirty="0" smtClean="0">
                <a:latin typeface="Museo 700" pitchFamily="50" charset="-18"/>
              </a:rPr>
              <a:t>mimo školu, hledající kvalitní stravování</a:t>
            </a:r>
          </a:p>
          <a:p>
            <a:pPr marL="742950" lvl="1" indent="-285750">
              <a:lnSpc>
                <a:spcPct val="150000"/>
              </a:lnSpc>
              <a:buFontTx/>
              <a:buChar char="•"/>
            </a:pPr>
            <a:r>
              <a:rPr lang="cs-CZ" sz="2800" dirty="0" smtClean="0">
                <a:latin typeface="Museo 700" pitchFamily="50" charset="-18"/>
              </a:rPr>
              <a:t>Možnost </a:t>
            </a:r>
            <a:r>
              <a:rPr lang="cs-CZ" sz="2800" dirty="0" smtClean="0">
                <a:solidFill>
                  <a:srgbClr val="00B050"/>
                </a:solidFill>
                <a:latin typeface="Museo 700" pitchFamily="50" charset="-18"/>
              </a:rPr>
              <a:t>prohlubování kvalifikace </a:t>
            </a:r>
            <a:r>
              <a:rPr lang="cs-CZ" sz="2800" dirty="0" smtClean="0">
                <a:latin typeface="Museo 700" pitchFamily="50" charset="-18"/>
              </a:rPr>
              <a:t>pracovníků školní jídelny</a:t>
            </a:r>
            <a:endParaRPr lang="cs-CZ" sz="2000" dirty="0"/>
          </a:p>
        </p:txBody>
      </p:sp>
    </p:spTree>
    <p:extLst>
      <p:ext uri="{BB962C8B-B14F-4D97-AF65-F5344CB8AC3E}">
        <p14:creationId xmlns="" xmlns:p14="http://schemas.microsoft.com/office/powerpoint/2010/main" val="31979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EC546F"/>
                </a:solidFill>
                <a:latin typeface="Museo 700" pitchFamily="50" charset="-18"/>
              </a:rPr>
              <a:t>Pro zřizovatele školy</a:t>
            </a:r>
            <a:endParaRPr lang="cs-CZ" dirty="0">
              <a:solidFill>
                <a:srgbClr val="EC546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4319" y="1690688"/>
            <a:ext cx="8701088" cy="4486275"/>
          </a:xfrm>
        </p:spPr>
        <p:txBody>
          <a:bodyPr/>
          <a:lstStyle/>
          <a:p>
            <a:pPr marL="457200" lvl="1" indent="0" algn="ctr">
              <a:lnSpc>
                <a:spcPct val="100000"/>
              </a:lnSpc>
              <a:buNone/>
            </a:pPr>
            <a:r>
              <a:rPr lang="cs-CZ" u="sng" dirty="0" smtClean="0">
                <a:latin typeface="Museo 700" pitchFamily="50" charset="-18"/>
              </a:rPr>
              <a:t>Prestiž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dirty="0" smtClean="0">
                <a:latin typeface="Museo 700" pitchFamily="50" charset="-18"/>
              </a:rPr>
              <a:t> „</a:t>
            </a:r>
            <a:r>
              <a:rPr lang="cs-CZ" dirty="0" smtClean="0">
                <a:solidFill>
                  <a:srgbClr val="00B050"/>
                </a:solidFill>
                <a:latin typeface="Museo 700" pitchFamily="50" charset="-18"/>
              </a:rPr>
              <a:t>Zřizujeme Skutečně zdravou školu, kterou zajímá, co a jak děti jedí.</a:t>
            </a:r>
            <a:r>
              <a:rPr lang="cs-CZ" dirty="0" smtClean="0">
                <a:latin typeface="Museo 700" pitchFamily="50" charset="-18"/>
              </a:rPr>
              <a:t>“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dirty="0">
              <a:latin typeface="Museo 700" pitchFamily="50" charset="-18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cs-CZ" dirty="0" smtClean="0">
                <a:solidFill>
                  <a:srgbClr val="EC546F"/>
                </a:solidFill>
                <a:latin typeface="Museo 700" pitchFamily="50" charset="-18"/>
              </a:rPr>
              <a:t>Zdravá škola </a:t>
            </a:r>
            <a:r>
              <a:rPr lang="cs-CZ" dirty="0" smtClean="0">
                <a:latin typeface="Museo 700" pitchFamily="50" charset="-18"/>
              </a:rPr>
              <a:t>= </a:t>
            </a:r>
            <a:r>
              <a:rPr lang="cs-CZ" dirty="0" smtClean="0">
                <a:solidFill>
                  <a:srgbClr val="EC546F"/>
                </a:solidFill>
                <a:latin typeface="Museo 700" pitchFamily="50" charset="-18"/>
              </a:rPr>
              <a:t>zdravé děti</a:t>
            </a:r>
            <a:r>
              <a:rPr lang="cs-CZ" dirty="0">
                <a:latin typeface="Museo 700" pitchFamily="50" charset="-18"/>
              </a:rPr>
              <a:t> </a:t>
            </a:r>
            <a:r>
              <a:rPr lang="cs-CZ" dirty="0" smtClean="0">
                <a:latin typeface="Museo 700" pitchFamily="50" charset="-18"/>
              </a:rPr>
              <a:t>= </a:t>
            </a:r>
            <a:r>
              <a:rPr lang="cs-CZ" dirty="0" smtClean="0">
                <a:solidFill>
                  <a:srgbClr val="EC546F"/>
                </a:solidFill>
                <a:latin typeface="Museo 700" pitchFamily="50" charset="-18"/>
              </a:rPr>
              <a:t>zdravá generace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dirty="0" smtClean="0">
                <a:latin typeface="Museo 700" pitchFamily="50" charset="-18"/>
              </a:rPr>
              <a:t>= </a:t>
            </a:r>
            <a:r>
              <a:rPr lang="cs-CZ" dirty="0" smtClean="0">
                <a:solidFill>
                  <a:srgbClr val="EC546F"/>
                </a:solidFill>
                <a:latin typeface="Museo 700" pitchFamily="50" charset="-18"/>
              </a:rPr>
              <a:t>zdravé město </a:t>
            </a:r>
            <a:r>
              <a:rPr lang="cs-CZ" dirty="0" smtClean="0">
                <a:latin typeface="Museo 700" pitchFamily="50" charset="-18"/>
              </a:rPr>
              <a:t>v budoucnosti se zdravými občany!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40789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6101"/>
            <a:ext cx="9144000" cy="1325563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7EB02D"/>
                </a:solidFill>
              </a:rPr>
              <a:t> </a:t>
            </a:r>
            <a:r>
              <a:rPr lang="cs-CZ" b="1" dirty="0">
                <a:solidFill>
                  <a:srgbClr val="EC546F"/>
                </a:solidFill>
                <a:latin typeface="Museo 700" pitchFamily="50" charset="-18"/>
              </a:rPr>
              <a:t>Jak mohou zřizovatelé školy zavedení programu podpořit?  </a:t>
            </a:r>
            <a:endParaRPr lang="cs-CZ" dirty="0">
              <a:solidFill>
                <a:srgbClr val="EC546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4324" y="2054225"/>
            <a:ext cx="8829675" cy="480377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cs-CZ" sz="2400" dirty="0">
                <a:latin typeface="Museo 700" pitchFamily="50" charset="-18"/>
              </a:rPr>
              <a:t>Vyzvat ředitele škol a vedoucí školních jídelen k </a:t>
            </a:r>
            <a:r>
              <a:rPr lang="cs-CZ" sz="2400" dirty="0">
                <a:solidFill>
                  <a:srgbClr val="00B050"/>
                </a:solidFill>
                <a:latin typeface="Museo 700" pitchFamily="50" charset="-18"/>
              </a:rPr>
              <a:t>prostudování nabídky programu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cs-CZ" sz="2400" dirty="0">
                <a:latin typeface="Museo 700" pitchFamily="50" charset="-18"/>
              </a:rPr>
              <a:t>Zajistit pro školy, které se do programu zapojí, sérii </a:t>
            </a:r>
            <a:r>
              <a:rPr lang="cs-CZ" sz="2400" dirty="0">
                <a:solidFill>
                  <a:srgbClr val="00B050"/>
                </a:solidFill>
                <a:latin typeface="Museo 700" pitchFamily="50" charset="-18"/>
              </a:rPr>
              <a:t>podpůrných motivačních seminářů</a:t>
            </a:r>
            <a:r>
              <a:rPr lang="cs-CZ" sz="2400" dirty="0">
                <a:latin typeface="Museo 700" pitchFamily="50" charset="-18"/>
              </a:rPr>
              <a:t> a </a:t>
            </a:r>
            <a:r>
              <a:rPr lang="cs-CZ" sz="2400" dirty="0">
                <a:solidFill>
                  <a:srgbClr val="00B050"/>
                </a:solidFill>
                <a:latin typeface="Museo 700" pitchFamily="50" charset="-18"/>
              </a:rPr>
              <a:t>workshopů</a:t>
            </a:r>
            <a:r>
              <a:rPr lang="cs-CZ" sz="2400" dirty="0">
                <a:latin typeface="Museo 700" pitchFamily="50" charset="-18"/>
              </a:rPr>
              <a:t> s lektory Skutečně zdravé školy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="" xmlns:p14="http://schemas.microsoft.com/office/powerpoint/2010/main" val="8936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2"/>
          <p:cNvSpPr>
            <a:spLocks noGrp="1"/>
          </p:cNvSpPr>
          <p:nvPr>
            <p:ph idx="4294967295"/>
          </p:nvPr>
        </p:nvSpPr>
        <p:spPr>
          <a:xfrm>
            <a:off x="0" y="1628775"/>
            <a:ext cx="9144000" cy="177761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sz="5400" dirty="0">
                <a:latin typeface="Museo 700" pitchFamily="50" charset="-18"/>
              </a:rPr>
              <a:t>Jaká jsou </a:t>
            </a:r>
            <a:r>
              <a:rPr lang="cs-CZ" sz="5400" b="1" dirty="0">
                <a:latin typeface="Museo 700" pitchFamily="50" charset="-18"/>
              </a:rPr>
              <a:t>čísla</a:t>
            </a:r>
            <a:r>
              <a:rPr lang="en-US" sz="5400" dirty="0">
                <a:latin typeface="Museo 700" pitchFamily="50" charset="-18"/>
              </a:rPr>
              <a:t>?</a:t>
            </a:r>
          </a:p>
        </p:txBody>
      </p:sp>
      <p:pic>
        <p:nvPicPr>
          <p:cNvPr id="55298" name="Picture 3" descr="zdrava_skola_PP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39450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5626"/>
            <a:ext cx="91440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EC546F"/>
                </a:solidFill>
                <a:latin typeface="Museo 700" panose="02000000000000000000" pitchFamily="50" charset="-18"/>
              </a:rPr>
              <a:t>Počet registrovaných škol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161" y="1690689"/>
            <a:ext cx="7465326" cy="4331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20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zs_web_Banner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2231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0" y="353008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400" b="1" dirty="0">
                <a:solidFill>
                  <a:srgbClr val="7EB02D"/>
                </a:solidFill>
                <a:latin typeface="Hekvetica"/>
                <a:hlinkClick r:id="rId3"/>
              </a:rPr>
              <a:t>www.skutecnezdravaskola.cz</a:t>
            </a:r>
            <a:r>
              <a:rPr lang="cs-CZ" sz="4400" b="1" dirty="0">
                <a:solidFill>
                  <a:srgbClr val="7EB02D"/>
                </a:solidFill>
              </a:rPr>
              <a:t> </a:t>
            </a:r>
            <a:r>
              <a:rPr lang="cs-CZ" sz="3200" dirty="0" smtClean="0"/>
              <a:t> </a:t>
            </a:r>
            <a:endParaRPr lang="cs-CZ" sz="3200" dirty="0"/>
          </a:p>
        </p:txBody>
      </p:sp>
      <p:pic>
        <p:nvPicPr>
          <p:cNvPr id="6" name="Picture 10" descr="zdrava_skola_PPT_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5816" y="5033320"/>
            <a:ext cx="3712369" cy="182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843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5"/>
          <p:cNvSpPr txBox="1">
            <a:spLocks noChangeArrowheads="1"/>
          </p:cNvSpPr>
          <p:nvPr/>
        </p:nvSpPr>
        <p:spPr bwMode="auto">
          <a:xfrm>
            <a:off x="4283075" y="6291263"/>
            <a:ext cx="839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" pitchFamily="34" charset="0"/>
              </a:rPr>
              <a:t>USDA</a:t>
            </a:r>
          </a:p>
        </p:txBody>
      </p:sp>
      <p:pic>
        <p:nvPicPr>
          <p:cNvPr id="57346" name="Picture 5" descr="Obrysová mapa ČR 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7613" y="1966913"/>
            <a:ext cx="4170362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434975" y="446088"/>
            <a:ext cx="4003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cs-CZ"/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434975" y="812800"/>
            <a:ext cx="2530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cs-CZ"/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1171575" y="874713"/>
            <a:ext cx="311150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cs-CZ" sz="3600" b="1" dirty="0">
                <a:latin typeface="Museo 700" pitchFamily="50" charset="-18"/>
              </a:rPr>
              <a:t>8 tisíc</a:t>
            </a:r>
            <a:r>
              <a:rPr lang="cs-CZ" sz="2800" b="1" dirty="0">
                <a:latin typeface="Museo 700" pitchFamily="50" charset="-18"/>
              </a:rPr>
              <a:t> školních jídelen</a:t>
            </a:r>
          </a:p>
        </p:txBody>
      </p:sp>
      <p:sp>
        <p:nvSpPr>
          <p:cNvPr id="57351" name="Text Box 8"/>
          <p:cNvSpPr txBox="1">
            <a:spLocks noChangeArrowheads="1"/>
          </p:cNvSpPr>
          <p:nvPr/>
        </p:nvSpPr>
        <p:spPr bwMode="auto">
          <a:xfrm>
            <a:off x="206375" y="3241675"/>
            <a:ext cx="275907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b="1" dirty="0">
                <a:latin typeface="Museo 700" pitchFamily="50" charset="-18"/>
              </a:rPr>
              <a:t>1,5 milionu </a:t>
            </a:r>
            <a:r>
              <a:rPr lang="cs-CZ" sz="2800" b="1" dirty="0">
                <a:latin typeface="Museo 700" pitchFamily="50" charset="-18"/>
              </a:rPr>
              <a:t>vydaných jídel denně</a:t>
            </a:r>
          </a:p>
        </p:txBody>
      </p:sp>
      <p:sp>
        <p:nvSpPr>
          <p:cNvPr id="57352" name="Text Box 9"/>
          <p:cNvSpPr txBox="1">
            <a:spLocks noChangeArrowheads="1"/>
          </p:cNvSpPr>
          <p:nvPr/>
        </p:nvSpPr>
        <p:spPr bwMode="auto">
          <a:xfrm>
            <a:off x="5792788" y="1189047"/>
            <a:ext cx="31115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b="1" dirty="0">
                <a:latin typeface="Museo 700" pitchFamily="50" charset="-18"/>
              </a:rPr>
              <a:t>350 milionů </a:t>
            </a:r>
            <a:r>
              <a:rPr lang="cs-CZ" sz="2800" b="1" dirty="0">
                <a:latin typeface="Museo 700" pitchFamily="50" charset="-18"/>
              </a:rPr>
              <a:t>vydaných jídel ročně</a:t>
            </a:r>
          </a:p>
        </p:txBody>
      </p:sp>
      <p:sp>
        <p:nvSpPr>
          <p:cNvPr id="57353" name="Text Box 10"/>
          <p:cNvSpPr txBox="1">
            <a:spLocks noChangeArrowheads="1"/>
          </p:cNvSpPr>
          <p:nvPr/>
        </p:nvSpPr>
        <p:spPr bwMode="auto">
          <a:xfrm>
            <a:off x="4068763" y="4737100"/>
            <a:ext cx="4538662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cs-CZ" sz="2800" b="1" dirty="0">
                <a:latin typeface="Museo 700" pitchFamily="50" charset="-18"/>
              </a:rPr>
              <a:t>Celková útrata za suroviny přibližně</a:t>
            </a:r>
            <a:r>
              <a:rPr lang="cs-CZ" sz="3200" b="1" dirty="0">
                <a:latin typeface="Museo 700" pitchFamily="50" charset="-18"/>
              </a:rPr>
              <a:t> </a:t>
            </a:r>
            <a:r>
              <a:rPr lang="cs-CZ" sz="3600" b="1" dirty="0">
                <a:latin typeface="Museo 700" pitchFamily="50" charset="-18"/>
              </a:rPr>
              <a:t>7 miliard Kč</a:t>
            </a:r>
            <a:r>
              <a:rPr lang="cs-CZ" sz="3200" b="1" dirty="0">
                <a:latin typeface="Museo 700" pitchFamily="50" charset="-18"/>
              </a:rPr>
              <a:t> ročně</a:t>
            </a:r>
          </a:p>
        </p:txBody>
      </p:sp>
      <p:pic>
        <p:nvPicPr>
          <p:cNvPr id="57354" name="Picture 11" descr="zdrava_skola_PPT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6839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5"/>
          <p:cNvSpPr txBox="1">
            <a:spLocks noChangeArrowheads="1"/>
          </p:cNvSpPr>
          <p:nvPr/>
        </p:nvSpPr>
        <p:spPr bwMode="auto">
          <a:xfrm>
            <a:off x="3813175" y="4044950"/>
            <a:ext cx="15859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parts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6363"/>
            <a:ext cx="8686800" cy="34988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5400" dirty="0">
                <a:latin typeface="Museo 700" pitchFamily="50" charset="-18"/>
              </a:rPr>
              <a:t>Školní stravování jako vzdělávací nástroj v </a:t>
            </a:r>
            <a:r>
              <a:rPr lang="cs-CZ" sz="5400" b="1" dirty="0">
                <a:latin typeface="Museo 700" pitchFamily="50" charset="-18"/>
              </a:rPr>
              <a:t>budoucnu ušetří miliardy korun </a:t>
            </a:r>
            <a:r>
              <a:rPr lang="cs-CZ" sz="5400" dirty="0">
                <a:latin typeface="Museo 700" pitchFamily="50" charset="-18"/>
              </a:rPr>
              <a:t>v oblasti zdravotní péče</a:t>
            </a:r>
            <a:r>
              <a:rPr lang="en-US" sz="5400" b="1" dirty="0">
                <a:latin typeface="Museo 700" pitchFamily="50" charset="-18"/>
              </a:rPr>
              <a:t>.</a:t>
            </a:r>
          </a:p>
        </p:txBody>
      </p:sp>
      <p:pic>
        <p:nvPicPr>
          <p:cNvPr id="67587" name="Picture 4" descr="zdrava_skola_PP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7113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3"/>
          <p:cNvSpPr txBox="1">
            <a:spLocks noChangeArrowheads="1"/>
          </p:cNvSpPr>
          <p:nvPr/>
        </p:nvSpPr>
        <p:spPr bwMode="auto">
          <a:xfrm>
            <a:off x="368300" y="768350"/>
            <a:ext cx="7504113" cy="582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914400">
              <a:spcBef>
                <a:spcPct val="10000"/>
              </a:spcBef>
            </a:pPr>
            <a:r>
              <a:rPr lang="cs-CZ" sz="5400" dirty="0" smtClean="0">
                <a:latin typeface="Museo 700" pitchFamily="50" charset="-18"/>
              </a:rPr>
              <a:t>Zdravé jídlo</a:t>
            </a:r>
            <a:endParaRPr lang="cs-CZ" sz="5400" b="1" dirty="0">
              <a:latin typeface="Hekvetica"/>
            </a:endParaRPr>
          </a:p>
          <a:p>
            <a:pPr marL="342900" indent="-342900" algn="ctr" defTabSz="914400">
              <a:spcBef>
                <a:spcPct val="10000"/>
              </a:spcBef>
            </a:pPr>
            <a:endParaRPr lang="cs-CZ" sz="5400" dirty="0">
              <a:latin typeface="Museo 700" pitchFamily="50" charset="-18"/>
            </a:endParaRPr>
          </a:p>
          <a:p>
            <a:pPr marL="342900" indent="-342900" algn="ctr" defTabSz="914400">
              <a:spcBef>
                <a:spcPct val="10000"/>
              </a:spcBef>
            </a:pPr>
            <a:r>
              <a:rPr lang="cs-CZ" sz="5400" dirty="0" smtClean="0">
                <a:latin typeface="Museo 700" pitchFamily="50" charset="-18"/>
              </a:rPr>
              <a:t>Zdravé děti</a:t>
            </a:r>
            <a:endParaRPr lang="cs-CZ" sz="5400" b="1" dirty="0">
              <a:latin typeface="Hekvetica"/>
            </a:endParaRPr>
          </a:p>
          <a:p>
            <a:pPr marL="342900" indent="-342900" algn="ctr" defTabSz="914400">
              <a:spcBef>
                <a:spcPct val="10000"/>
              </a:spcBef>
            </a:pPr>
            <a:endParaRPr lang="cs-CZ" sz="5400" dirty="0">
              <a:latin typeface="Museo 700" pitchFamily="50" charset="-18"/>
            </a:endParaRPr>
          </a:p>
          <a:p>
            <a:pPr marL="342900" indent="-342900" algn="ctr" defTabSz="914400">
              <a:spcBef>
                <a:spcPct val="10000"/>
              </a:spcBef>
            </a:pPr>
            <a:r>
              <a:rPr lang="cs-CZ" sz="5400" dirty="0" smtClean="0">
                <a:latin typeface="Museo 700" pitchFamily="50" charset="-18"/>
              </a:rPr>
              <a:t>  Zdraví dospělí</a:t>
            </a:r>
            <a:endParaRPr lang="cs-CZ" sz="5400" b="1" dirty="0">
              <a:latin typeface="Hekvetica"/>
            </a:endParaRPr>
          </a:p>
          <a:p>
            <a:pPr marL="342900" indent="-342900" defTabSz="914400">
              <a:spcBef>
                <a:spcPct val="50000"/>
              </a:spcBef>
            </a:pPr>
            <a:endParaRPr lang="cs-CZ" sz="5400" dirty="0">
              <a:solidFill>
                <a:srgbClr val="7EB02D"/>
              </a:solidFill>
              <a:latin typeface="Hekvetica"/>
            </a:endParaRPr>
          </a:p>
        </p:txBody>
      </p:sp>
      <p:pic>
        <p:nvPicPr>
          <p:cNvPr id="63490" name="Picture 4" descr="MC90044196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896518" y="2073276"/>
            <a:ext cx="8810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5" descr="MC90044196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899694" y="3798888"/>
            <a:ext cx="8810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zdrava_skola_PPT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3625" y="592613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829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FFL-programme-template</Template>
  <TotalTime>2396</TotalTime>
  <Words>1264</Words>
  <Application>Microsoft Office PowerPoint</Application>
  <PresentationFormat>Předvádění na obrazovce (4:3)</PresentationFormat>
  <Paragraphs>198</Paragraphs>
  <Slides>41</Slides>
  <Notes>25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Naše inspirace</vt:lpstr>
      <vt:lpstr>Komplexní přístup</vt:lpstr>
      <vt:lpstr>Co říká Jamie Oliver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Skutečně zdravá škola jako součást EVVO </vt:lpstr>
      <vt:lpstr>Pomůcky, návody, rady a informace </vt:lpstr>
      <vt:lpstr>Snímek 30</vt:lpstr>
      <vt:lpstr>Snímek 31</vt:lpstr>
      <vt:lpstr>Kritéria Skutečně zdravé školy</vt:lpstr>
      <vt:lpstr>Výhody programu </vt:lpstr>
      <vt:lpstr>Pro vedení školy </vt:lpstr>
      <vt:lpstr>Pro pedagogy</vt:lpstr>
      <vt:lpstr>Pro rodiče</vt:lpstr>
      <vt:lpstr>Pro pracovníky školní jídelny</vt:lpstr>
      <vt:lpstr>Pro zřizovatele školy</vt:lpstr>
      <vt:lpstr> Jak mohou zřizovatelé školy zavedení programu podpořit?  </vt:lpstr>
      <vt:lpstr>Počet registrovaných škol </vt:lpstr>
      <vt:lpstr>Snímek 41</vt:lpstr>
    </vt:vector>
  </TitlesOfParts>
  <Company>Soil Association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(Font: Cambria Bold 44)</dc:title>
  <dc:creator>Chloe Blackmore</dc:creator>
  <cp:lastModifiedBy>Karolina</cp:lastModifiedBy>
  <cp:revision>108</cp:revision>
  <dcterms:created xsi:type="dcterms:W3CDTF">2015-09-03T11:10:32Z</dcterms:created>
  <dcterms:modified xsi:type="dcterms:W3CDTF">2016-09-09T15:21:43Z</dcterms:modified>
</cp:coreProperties>
</file>